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1" r:id="rId3"/>
    <p:sldId id="262" r:id="rId4"/>
    <p:sldId id="263" r:id="rId5"/>
    <p:sldId id="264" r:id="rId6"/>
    <p:sldId id="265" r:id="rId7"/>
    <p:sldId id="268" r:id="rId8"/>
    <p:sldId id="266" r:id="rId9"/>
    <p:sldId id="269" r:id="rId10"/>
    <p:sldId id="270" r:id="rId11"/>
    <p:sldId id="274" r:id="rId12"/>
    <p:sldId id="271" r:id="rId13"/>
    <p:sldId id="272" r:id="rId14"/>
    <p:sldId id="273" r:id="rId15"/>
    <p:sldId id="275" r:id="rId16"/>
    <p:sldId id="286" r:id="rId17"/>
    <p:sldId id="302" r:id="rId18"/>
    <p:sldId id="303" r:id="rId19"/>
    <p:sldId id="305" r:id="rId20"/>
    <p:sldId id="306" r:id="rId21"/>
    <p:sldId id="307" r:id="rId22"/>
    <p:sldId id="308" r:id="rId23"/>
    <p:sldId id="309" r:id="rId24"/>
    <p:sldId id="304" r:id="rId25"/>
    <p:sldId id="310" r:id="rId26"/>
    <p:sldId id="311" r:id="rId27"/>
    <p:sldId id="312" r:id="rId28"/>
    <p:sldId id="313" r:id="rId29"/>
    <p:sldId id="314" r:id="rId30"/>
    <p:sldId id="315" r:id="rId31"/>
    <p:sldId id="316" r:id="rId32"/>
    <p:sldId id="317" r:id="rId33"/>
    <p:sldId id="318" r:id="rId34"/>
    <p:sldId id="319" r:id="rId35"/>
    <p:sldId id="320" r:id="rId36"/>
    <p:sldId id="321" r:id="rId37"/>
    <p:sldId id="322" r:id="rId38"/>
    <p:sldId id="323" r:id="rId39"/>
    <p:sldId id="324" r:id="rId40"/>
    <p:sldId id="325" r:id="rId41"/>
    <p:sldId id="326" r:id="rId42"/>
    <p:sldId id="327" r:id="rId43"/>
    <p:sldId id="328" r:id="rId44"/>
    <p:sldId id="329" r:id="rId45"/>
    <p:sldId id="330" r:id="rId46"/>
    <p:sldId id="331" r:id="rId47"/>
    <p:sldId id="332" r:id="rId48"/>
    <p:sldId id="333" r:id="rId49"/>
    <p:sldId id="334" r:id="rId50"/>
    <p:sldId id="335" r:id="rId51"/>
    <p:sldId id="336" r:id="rId52"/>
    <p:sldId id="337" r:id="rId53"/>
    <p:sldId id="338" r:id="rId54"/>
    <p:sldId id="339" r:id="rId55"/>
    <p:sldId id="340" r:id="rId56"/>
    <p:sldId id="341" r:id="rId57"/>
    <p:sldId id="342" r:id="rId58"/>
    <p:sldId id="343" r:id="rId59"/>
    <p:sldId id="344" r:id="rId60"/>
    <p:sldId id="345" r:id="rId61"/>
    <p:sldId id="276" r:id="rId62"/>
    <p:sldId id="277" r:id="rId63"/>
    <p:sldId id="278" r:id="rId64"/>
    <p:sldId id="279" r:id="rId65"/>
    <p:sldId id="299" r:id="rId66"/>
    <p:sldId id="300" r:id="rId67"/>
    <p:sldId id="281" r:id="rId68"/>
    <p:sldId id="301" r:id="rId69"/>
    <p:sldId id="283" r:id="rId70"/>
    <p:sldId id="280" r:id="rId71"/>
    <p:sldId id="282" r:id="rId72"/>
    <p:sldId id="285" r:id="rId73"/>
    <p:sldId id="284" r:id="rId74"/>
    <p:sldId id="287" r:id="rId75"/>
    <p:sldId id="288" r:id="rId76"/>
    <p:sldId id="289" r:id="rId77"/>
    <p:sldId id="290" r:id="rId78"/>
    <p:sldId id="291" r:id="rId79"/>
    <p:sldId id="346" r:id="rId80"/>
    <p:sldId id="347" r:id="rId81"/>
    <p:sldId id="348" r:id="rId82"/>
    <p:sldId id="349" r:id="rId83"/>
    <p:sldId id="350" r:id="rId84"/>
    <p:sldId id="292" r:id="rId85"/>
    <p:sldId id="351" r:id="rId86"/>
    <p:sldId id="352" r:id="rId87"/>
    <p:sldId id="293" r:id="rId88"/>
    <p:sldId id="295" r:id="rId89"/>
    <p:sldId id="296" r:id="rId90"/>
    <p:sldId id="297" r:id="rId91"/>
    <p:sldId id="298" r:id="rId92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9" d="100"/>
          <a:sy n="79" d="100"/>
        </p:scale>
        <p:origin x="773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theme" Target="theme/theme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7C99F6-B279-88C1-0897-7D32DA95F5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87643D-1156-202D-F594-ED27A35B4C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802158-8859-C53D-7411-6A36A8187C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6C351-C095-4A2E-BBD1-DDF6258C189B}" type="datetimeFigureOut">
              <a:rPr lang="ru-RU" smtClean="0"/>
              <a:t>25.01.2026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D4FAF0-F3E2-1DFC-E657-10F47A87B5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73D3C8-F508-41CC-2568-EB80B8DF1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DCD0A-98B9-4D9D-B5EF-440890C8C1A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70733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D53E43-F64E-084C-793C-91665C920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A81F1B7-39B2-0AA0-E466-57C6B4E03F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FA32ED-8676-B815-3267-7386378543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6C351-C095-4A2E-BBD1-DDF6258C189B}" type="datetimeFigureOut">
              <a:rPr lang="ru-RU" smtClean="0"/>
              <a:t>25.01.2026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4651FD-D046-A14A-3904-7AAB0A08D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2DAD31-108B-1CE2-0020-242137B02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DCD0A-98B9-4D9D-B5EF-440890C8C1A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708387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6788C6D-BCCE-B03B-9AA9-EFC9E7E9D22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4DBFF8-57E1-6787-BF43-362820F322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B3FAAF-7C06-0FEA-4CF8-384C26B8AF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6C351-C095-4A2E-BBD1-DDF6258C189B}" type="datetimeFigureOut">
              <a:rPr lang="ru-RU" smtClean="0"/>
              <a:t>25.01.2026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53ADEF-8CEE-6874-8CA1-404483DB73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7E10D4-CFB2-A43F-0CC6-A5642C8F93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DCD0A-98B9-4D9D-B5EF-440890C8C1A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003334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3B8C66-FAE6-F9CC-FB92-6A98BCC16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C100E2-28F6-404C-7D56-715FAF80CB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6361DB-DFBC-1CFD-44ED-B3EDA0B6F4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6C351-C095-4A2E-BBD1-DDF6258C189B}" type="datetimeFigureOut">
              <a:rPr lang="ru-RU" smtClean="0"/>
              <a:t>25.01.2026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39C380-B1AD-509F-DCA8-89EFE5DD77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4E4FC4-4AC1-3FC4-26C8-569B2FB74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DCD0A-98B9-4D9D-B5EF-440890C8C1A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962904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44D18-C74F-C8C5-37EB-234AD3500C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FF580B-0C30-F5BD-75A0-9F13E49D50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9E48FE-1877-8002-27DF-EE129F3C43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6C351-C095-4A2E-BBD1-DDF6258C189B}" type="datetimeFigureOut">
              <a:rPr lang="ru-RU" smtClean="0"/>
              <a:t>25.01.2026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7C106D-6067-9569-CF14-77FEDB3435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5512EA-2448-BBCB-7DA7-9F9BD812C9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DCD0A-98B9-4D9D-B5EF-440890C8C1A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552428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D2549-6873-B02E-D19C-2069AC472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BDC23D-8138-2C40-8EEA-A43F6889BF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67FABE-E15A-4D7E-7559-9981ABFEB3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F19441-D78B-1A33-BCCF-1FB2878D2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6C351-C095-4A2E-BBD1-DDF6258C189B}" type="datetimeFigureOut">
              <a:rPr lang="ru-RU" smtClean="0"/>
              <a:t>25.01.2026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4EBD7D-AC77-EBB5-1320-4EDB04C5A4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599157-DA79-0BF3-36DD-0B6E1DFB28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DCD0A-98B9-4D9D-B5EF-440890C8C1A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481019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00046F-5346-CEBC-79BC-916077FF9C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AE915F-14C6-F3D3-F997-18F871D6F1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C379AE-8075-7731-55F2-9C981C68D9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6E759B7-00CB-123A-F519-6478DB66F80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6C636DD-0CE0-BA60-8DAE-90832C346E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9CC3FE0-EA23-95DF-CB8C-D2AB73AC81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6C351-C095-4A2E-BBD1-DDF6258C189B}" type="datetimeFigureOut">
              <a:rPr lang="ru-RU" smtClean="0"/>
              <a:t>25.01.2026</a:t>
            </a:fld>
            <a:endParaRPr lang="ru-R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4986B4-3E26-F2D6-E6DA-52D2B67DCB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0FC8465-0DC5-4C7C-C2CA-16C06E44D0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DCD0A-98B9-4D9D-B5EF-440890C8C1A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910388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2FA675-AF0D-5FD5-E248-73C2863608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D8B76B-05C7-8514-A47B-92B8737A83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6C351-C095-4A2E-BBD1-DDF6258C189B}" type="datetimeFigureOut">
              <a:rPr lang="ru-RU" smtClean="0"/>
              <a:t>25.01.2026</a:t>
            </a:fld>
            <a:endParaRPr lang="ru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169BB0-8A64-DBAB-887A-73F63983B0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4D588E-26FC-3C55-E0CA-2D9EE00A1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DCD0A-98B9-4D9D-B5EF-440890C8C1A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889021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2B3C46B-E61D-4ACC-D704-10E4339710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6C351-C095-4A2E-BBD1-DDF6258C189B}" type="datetimeFigureOut">
              <a:rPr lang="ru-RU" smtClean="0"/>
              <a:t>25.01.2026</a:t>
            </a:fld>
            <a:endParaRPr lang="ru-R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F82A81E-6284-0FC5-209B-2C1E334370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AAD3BA-5B5A-7D74-F1BD-802013647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DCD0A-98B9-4D9D-B5EF-440890C8C1A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496345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06023-0B0F-B055-7AD6-90CE3DA59D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93E799-FDC3-03D9-BE04-5AE555BDB8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EFF520-164C-0FBA-C8EF-AB9183DD1B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319A22-61AC-6B87-4A9F-4AB0314712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6C351-C095-4A2E-BBD1-DDF6258C189B}" type="datetimeFigureOut">
              <a:rPr lang="ru-RU" smtClean="0"/>
              <a:t>25.01.2026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49E1CA-507A-4E71-5250-DBE8F6B145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25E7FC-53A9-295F-B353-27D8A812A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DCD0A-98B9-4D9D-B5EF-440890C8C1A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586115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A47963-9C21-C785-47D8-1E85CC4762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9741B9-256A-1C31-5C18-2AF412F59C7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04E5D7-914E-0520-082C-87CBF61A36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2223DF-A574-F1BF-E6E5-7EE8125C09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6C351-C095-4A2E-BBD1-DDF6258C189B}" type="datetimeFigureOut">
              <a:rPr lang="ru-RU" smtClean="0"/>
              <a:t>25.01.2026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C95D1A-D3E9-49A9-6976-A4C2257EF5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A321FB-EE4C-857E-7D58-4FFA67E04C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DCD0A-98B9-4D9D-B5EF-440890C8C1A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646170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5A55B7D-7880-5B4E-D867-4559FAF459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976003-C7A6-E3B8-FD68-442473C95C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AC2472-4BF7-02C3-3F62-C5EB25DF2A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A06C351-C095-4A2E-BBD1-DDF6258C189B}" type="datetimeFigureOut">
              <a:rPr lang="ru-RU" smtClean="0"/>
              <a:t>25.01.2026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3EB5DE-25FC-570A-1C00-7DBD8EB300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CB3D68-7CB5-4971-2294-22E2AAB046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BDDCD0A-98B9-4D9D-B5EF-440890C8C1A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051349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.visualstudio.com/" TargetMode="External"/><Relationship Id="rId2" Type="http://schemas.openxmlformats.org/officeDocument/2006/relationships/hyperlink" Target="https://cursor.com/agents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github/copilot-cli?tab=readme-ov-file" TargetMode="External"/><Relationship Id="rId5" Type="http://schemas.openxmlformats.org/officeDocument/2006/relationships/hyperlink" Target="https://agent.minimax.io/" TargetMode="External"/><Relationship Id="rId4" Type="http://schemas.openxmlformats.org/officeDocument/2006/relationships/hyperlink" Target="https://marketplace.visualstudio.com/items?itemName=anthropic.claude-code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laravel.com/ai/boost" TargetMode="Externa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hyperlink" Target="https://laravelshift.com/" TargetMode="Externa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phpstorm.ru.uptodown.com/windows/download" TargetMode="Externa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s://dbdiagram.io/d" TargetMode="External"/><Relationship Id="rId2" Type="http://schemas.openxmlformats.org/officeDocument/2006/relationships/hyperlink" Target="https://www.eraser.io/ai/erd-generator" TargetMode="External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55968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az-Latn-AZ" sz="1600"/>
              <a:t>1) Kod üçün istifadə edilən editor - </a:t>
            </a:r>
            <a:r>
              <a:rPr lang="az-Latn-AZ" sz="1600">
                <a:hlinkClick r:id="rId2"/>
              </a:rPr>
              <a:t>https://cursor.com/agents</a:t>
            </a:r>
            <a:endParaRPr lang="az-Latn-AZ" sz="1600"/>
          </a:p>
          <a:p>
            <a:pPr>
              <a:lnSpc>
                <a:spcPct val="150000"/>
              </a:lnSpc>
            </a:pPr>
            <a:endParaRPr lang="az-Latn-AZ" sz="1600"/>
          </a:p>
          <a:p>
            <a:pPr>
              <a:lnSpc>
                <a:spcPct val="150000"/>
              </a:lnSpc>
            </a:pPr>
            <a:r>
              <a:rPr lang="az-Latn-AZ" sz="1600"/>
              <a:t>2) Kod üçün istifadə edilən editor - </a:t>
            </a:r>
            <a:r>
              <a:rPr lang="en-US" sz="1600">
                <a:hlinkClick r:id="rId3"/>
              </a:rPr>
              <a:t>https://code.visualstudio.com</a:t>
            </a:r>
            <a:r>
              <a:rPr lang="az-Latn-AZ" sz="1600"/>
              <a:t> ancaq əlavə github Copilot  extension qurmaq lazımdır.</a:t>
            </a:r>
          </a:p>
          <a:p>
            <a:pPr>
              <a:lnSpc>
                <a:spcPct val="150000"/>
              </a:lnSpc>
            </a:pPr>
            <a:endParaRPr lang="az-Latn-AZ" sz="1600"/>
          </a:p>
          <a:p>
            <a:pPr>
              <a:lnSpc>
                <a:spcPct val="150000"/>
              </a:lnSpc>
            </a:pPr>
            <a:r>
              <a:rPr lang="az-Latn-AZ" sz="1600"/>
              <a:t>3) Kod üçün extension - </a:t>
            </a:r>
            <a:r>
              <a:rPr lang="az-Latn-AZ" sz="1600">
                <a:hlinkClick r:id="rId4"/>
              </a:rPr>
              <a:t>https://marketplace.visualstudio.com/items?itemName=anthropic.claude-code</a:t>
            </a:r>
            <a:endParaRPr lang="az-Latn-AZ" sz="1600"/>
          </a:p>
          <a:p>
            <a:pPr>
              <a:lnSpc>
                <a:spcPct val="150000"/>
              </a:lnSpc>
            </a:pPr>
            <a:endParaRPr lang="az-Latn-AZ" sz="1600"/>
          </a:p>
          <a:p>
            <a:pPr>
              <a:lnSpc>
                <a:spcPct val="150000"/>
              </a:lnSpc>
            </a:pPr>
            <a:r>
              <a:rPr lang="az-Latn-AZ" sz="1600"/>
              <a:t>4) </a:t>
            </a:r>
            <a:r>
              <a:rPr lang="en-US" sz="1600"/>
              <a:t>Kod </a:t>
            </a:r>
            <a:r>
              <a:rPr lang="az-Latn-AZ" sz="1600"/>
              <a:t>üçün Aİ - </a:t>
            </a:r>
            <a:r>
              <a:rPr lang="az-Latn-AZ" sz="1600">
                <a:hlinkClick r:id="rId5"/>
              </a:rPr>
              <a:t>https://agent.minimax.io</a:t>
            </a:r>
            <a:endParaRPr lang="az-Latn-AZ" sz="1600"/>
          </a:p>
          <a:p>
            <a:pPr>
              <a:lnSpc>
                <a:spcPct val="150000"/>
              </a:lnSpc>
            </a:pPr>
            <a:endParaRPr lang="az-Latn-AZ" sz="1600"/>
          </a:p>
          <a:p>
            <a:pPr>
              <a:lnSpc>
                <a:spcPct val="150000"/>
              </a:lnSpc>
            </a:pPr>
            <a:r>
              <a:rPr lang="az-Latn-AZ" sz="1600"/>
              <a:t>5) GitHub Copilot CLI, GitHub Copilot-un güclü AI kodlaşdırma köməkçisini birbaşa terminalda istifadə etməyə imkan verən komanda sətiri interfeysidir. Yəni kod yazmaq, anlamaq, debug etmək və layihələr üzərində işləmək üçün terminaldan çıxmadan AI-lə təbii dil sorğuları ilə qarşılıqlı əlaqə qura bilərsiniz. - </a:t>
            </a:r>
            <a:r>
              <a:rPr lang="en-US" sz="1600">
                <a:hlinkClick r:id="rId6"/>
              </a:rPr>
              <a:t>https://github.com/github/copilot-cli?tab=readme-ov-file</a:t>
            </a:r>
            <a:endParaRPr lang="az-Latn-AZ" sz="1600"/>
          </a:p>
          <a:p>
            <a:pPr>
              <a:lnSpc>
                <a:spcPct val="150000"/>
              </a:lnSpc>
            </a:pPr>
            <a:endParaRPr lang="az-Latn-AZ" sz="1600"/>
          </a:p>
          <a:p>
            <a:pPr>
              <a:lnSpc>
                <a:spcPct val="150000"/>
              </a:lnSpc>
            </a:pPr>
            <a:r>
              <a:rPr lang="en-US" sz="1600" b="1"/>
              <a:t>Launching the CLI</a:t>
            </a:r>
            <a:r>
              <a:rPr lang="en-US" sz="1600"/>
              <a:t>:  </a:t>
            </a:r>
            <a:r>
              <a:rPr lang="en-US" sz="1600" b="1">
                <a:solidFill>
                  <a:srgbClr val="FF0000"/>
                </a:solidFill>
              </a:rPr>
              <a:t>copilot</a:t>
            </a:r>
            <a:br>
              <a:rPr lang="en-US" sz="1600"/>
            </a:br>
            <a:br>
              <a:rPr lang="en-US" sz="1600"/>
            </a:br>
            <a:endParaRPr lang="ru-RU" sz="1600"/>
          </a:p>
        </p:txBody>
      </p:sp>
    </p:spTree>
    <p:extLst>
      <p:ext uri="{BB962C8B-B14F-4D97-AF65-F5344CB8AC3E}">
        <p14:creationId xmlns:p14="http://schemas.microsoft.com/office/powerpoint/2010/main" val="31874236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 sz="1400">
                <a:hlinkClick r:id="rId2"/>
              </a:rPr>
              <a:t>https://laravel.com/ai/boost</a:t>
            </a:r>
            <a:endParaRPr lang="en-US" sz="1400"/>
          </a:p>
          <a:p>
            <a:endParaRPr lang="en-US" sz="1400"/>
          </a:p>
          <a:p>
            <a:r>
              <a:rPr lang="en-US" sz="1400"/>
              <a:t>Laravel Boost</a:t>
            </a:r>
            <a:r>
              <a:rPr lang="az-Latn-AZ" sz="1400"/>
              <a:t>, </a:t>
            </a:r>
            <a:r>
              <a:rPr lang="en-US" sz="1400"/>
              <a:t> AI-y</a:t>
            </a:r>
            <a:r>
              <a:rPr lang="az-Latn-AZ" sz="1400"/>
              <a:t>ə </a:t>
            </a:r>
            <a:r>
              <a:rPr lang="en-US" sz="1400"/>
              <a:t> “bu layihə Laravel-dir, kodu belə düşün və belə yaz” deyə yol göstərən qaydalar toplusudur, nəticədə AI sənə daha düzgün Laravel kodu verir.</a:t>
            </a:r>
            <a:endParaRPr lang="az-Latn-AZ" sz="1400"/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en-US" sz="1400"/>
              <a:t>AI artıq Laravel-i “ümumi PHP framework” kimi yox,</a:t>
            </a:r>
            <a:endParaRPr lang="az-Latn-AZ" sz="1400"/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az-Latn-AZ" sz="1400"/>
              <a:t>Laravel best practice-ləri, Eloquent relationships, migrations, validation, tests, Tailwind, Pest və s. anlayır.</a:t>
            </a:r>
          </a:p>
          <a:p>
            <a:endParaRPr lang="ru-RU" sz="14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32E714-F847-A4F4-181C-2D68DFC272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5887" y="4099321"/>
            <a:ext cx="6386113" cy="2758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6126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6DDF70-7AD6-EDE0-CA67-58E45F3CD4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747" y="296908"/>
            <a:ext cx="11842506" cy="626418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704283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0875E37-AE90-7C32-3EA9-A17CD02485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592" y="1466680"/>
            <a:ext cx="11956816" cy="392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0925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5755AD5-7EF5-A20B-FB9E-F43A534A4A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67197"/>
            <a:ext cx="12192000" cy="4523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1748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0F6866A-6AB4-CCD5-4EEE-12150DE825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8797" y="1809345"/>
            <a:ext cx="7952384" cy="2879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421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023446-AB01-3A35-5940-FFE03CF97B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6387" y="1144895"/>
            <a:ext cx="5859226" cy="4568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634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DD8041-3E46-8D1D-D3C7-8577FDA3F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2579" y="1946781"/>
            <a:ext cx="5326842" cy="2964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3305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552213-59AA-8DE7-BBED-8C25CE251A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9234" y="403598"/>
            <a:ext cx="5433531" cy="6050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1142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4994C5-EF72-0C24-9B49-7EAD4A0323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9217" y="1401904"/>
            <a:ext cx="5593565" cy="4054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952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F49780-55BE-51D0-9AF2-DDD065A7B0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5407" y="1847713"/>
            <a:ext cx="5601185" cy="3162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075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Laravel E-commerce üçün 30+ DÜZGÜN Copilot Prompt-u (İNGİLİS DİLİNDƏ)</a:t>
            </a:r>
          </a:p>
          <a:p>
            <a:endParaRPr lang="az-Latn-AZ"/>
          </a:p>
          <a:p>
            <a:r>
              <a:rPr lang="en-US"/>
              <a:t>Arxitektura &amp; Struktur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/>
              <a:t>“Is this folder structure suitable for a Laravel e-commerce project?”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/>
              <a:t>“Does this separation between web and api routes make sense?”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/>
              <a:t>“Is this service layer over-engineered or justified?”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/>
              <a:t>“Can this logic be moved out of the controller?”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/>
              <a:t>“Is this following Laravel best practices?”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/>
              <a:t>“How would a senior Laravel developer structure this feature?”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/>
              <a:t>“Is this repository pattern useful here or unnecessary?</a:t>
            </a:r>
            <a:endParaRPr lang="az-Latn-AZ"/>
          </a:p>
          <a:p>
            <a:pPr>
              <a:lnSpc>
                <a:spcPct val="200000"/>
              </a:lnSpc>
            </a:pPr>
            <a:endParaRPr lang="az-Latn-AZ"/>
          </a:p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530935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4CBC8E-A1F9-9481-C593-4F0AF31DCE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3993" y="1104698"/>
            <a:ext cx="5464013" cy="4648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8776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3E2524D-47A1-E9FB-685D-97E29347E5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9234" y="525528"/>
            <a:ext cx="5433531" cy="5806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0258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1BF6FC-BBB7-F134-7445-879C51B3E6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7786" y="1699110"/>
            <a:ext cx="5616427" cy="3459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1346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3AE692-43AB-6D2F-5DAC-EF61262B70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562" y="1672438"/>
            <a:ext cx="5486875" cy="3513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4377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0EEDA03-ADD1-56D9-8976-542DE7500D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2079" y="1028492"/>
            <a:ext cx="5547841" cy="4801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3526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F25D94-571D-2D31-F15C-7C9E9F1990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9436" y="1474567"/>
            <a:ext cx="5448772" cy="3383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9673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82849F1-19C8-01EA-2C03-EB4B2B09AD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2096" y="464563"/>
            <a:ext cx="5387807" cy="5928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461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F20208-F426-45A2-EC63-BD87B1AA0E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2079" y="1070405"/>
            <a:ext cx="5547841" cy="4717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2113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0158385-201D-5CD7-4413-C59CD1B9A9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4924" y="1798178"/>
            <a:ext cx="5662151" cy="3261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0679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31F5E58-6C0F-0A77-5716-9600E455C2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8269" y="1394283"/>
            <a:ext cx="5555461" cy="4069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9418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Cart / Checkout / Order Flow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/>
              <a:t>“Is this cart implementation safe for concurrent users?”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/>
              <a:t>“What happens if two requests update the cart at the same time?”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/>
              <a:t>“Is this checkout flow missing any important steps?”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/>
              <a:t>“What edge cases should I handle in checkout?”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/>
              <a:t>“Is this order creation process atomic?”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/>
              <a:t>“Should this logic be wrapped in a database transaction?”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/>
              <a:t>“Is this payment callback handling secure?”</a:t>
            </a:r>
            <a:endParaRPr lang="az-Latn-AZ"/>
          </a:p>
          <a:p>
            <a:endParaRPr lang="az-Latn-AZ"/>
          </a:p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755548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8E3D18A-1BFD-CF3C-BB80-AC7731A27E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321" y="1756265"/>
            <a:ext cx="5517358" cy="3345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4713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E098C60-24A7-1856-3FEE-8AC1CBD05C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3510" y="1920109"/>
            <a:ext cx="5524979" cy="3017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7324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766CCFC-7EC9-4392-151D-108E11D0FB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8752" y="1497162"/>
            <a:ext cx="5494496" cy="386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9824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241CA0F-DDDE-077E-0FD3-045539736F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7304" y="163547"/>
            <a:ext cx="5677392" cy="6530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5680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9EF7C3-99DA-3252-D1F4-BB38552D01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4958" y="639838"/>
            <a:ext cx="5342083" cy="5578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8851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A643F40-ACF3-1EB8-FEE9-111F8337A8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4924" y="1893437"/>
            <a:ext cx="5662151" cy="3071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6318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6679917-7507-87F6-D7B3-389DB9A7C5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9234" y="788441"/>
            <a:ext cx="5433531" cy="5281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2975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8B25BA8-B72E-AB3E-CA59-364915700E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0166" y="1131371"/>
            <a:ext cx="5631668" cy="4595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75035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819F67-DFDD-97DA-0586-EA8C6AFCDD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5873" y="1912488"/>
            <a:ext cx="5700254" cy="3033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01381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8DACC5-4D61-208F-CA64-BD86D19CEF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3011" y="738907"/>
            <a:ext cx="5745978" cy="5380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1547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Performance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/>
              <a:t>“Is this query optimized or can it cause N+1 issues?”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/>
              <a:t>“How can this code be more performance-efficient?”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/>
              <a:t>“Should this be cached? If yes, where?”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/>
              <a:t>“Is eager loading applied correctly here?”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/>
              <a:t>“Will this scale with 100k users?”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/>
              <a:t>“What parts of this code are potential bottlenecks?”</a:t>
            </a:r>
            <a:endParaRPr lang="az-Latn-AZ"/>
          </a:p>
          <a:p>
            <a:endParaRPr lang="az-Latn-AZ"/>
          </a:p>
          <a:p>
            <a:endParaRPr lang="az-Latn-AZ"/>
          </a:p>
          <a:p>
            <a:r>
              <a:rPr lang="en-US"/>
              <a:t>Security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/>
              <a:t>“Is this API endpoint vulnerable to unauthorized access?”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/>
              <a:t>“Am I handling CSRF correctly here?”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/>
              <a:t>“Is this input properly validated and sanitized?”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/>
              <a:t>“Could this logic be exploited?”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/>
              <a:t>“Is this safe against mass assignment?”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/>
              <a:t>“Are there any security risks in this implementation?”</a:t>
            </a:r>
            <a:endParaRPr lang="az-Latn-AZ"/>
          </a:p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1661269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866FC3-0D8A-E749-8789-26C1B32468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3045" y="784631"/>
            <a:ext cx="5425910" cy="5288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7201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B7B0E4-D70A-5882-EF39-61B5EA5EC6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9234" y="456942"/>
            <a:ext cx="5433531" cy="5944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53029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4830A4-671F-DEC7-02E5-0B944B9DB1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6855" y="1428576"/>
            <a:ext cx="5418290" cy="4000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49596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DEE97B-F7BD-5D80-FA23-88E65E4E62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5873" y="1135181"/>
            <a:ext cx="5700254" cy="4587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29515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65B69DB-33A4-48C9-B377-41580149FB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3493" y="1013250"/>
            <a:ext cx="5685013" cy="4831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07724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9E5A906-CB28-8D44-1762-B185E6B9E5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9234" y="1874385"/>
            <a:ext cx="5433531" cy="3109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11871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808901-E5C7-2E00-B497-E38AF57D4F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9717" y="1249491"/>
            <a:ext cx="5372566" cy="4359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5877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291CC8B-E346-6DFD-6C12-607CF55E32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6855" y="1337128"/>
            <a:ext cx="5418290" cy="4183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54773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174ADBF-8BDF-10B7-0D4E-2EE54A6280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2096" y="1744834"/>
            <a:ext cx="5387807" cy="3368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11693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8DF915-BDAA-B10B-2979-1C922D4B81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7820" y="373115"/>
            <a:ext cx="5296359" cy="6111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138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Frontend + AJAX (Vanilla JS)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/>
              <a:t>“Is this AJAX request implemented correctly without jQuery?”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/>
              <a:t>“How can this JS code be more robust?”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/>
              <a:t>“Am I handling loading and error states properly?”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/>
              <a:t>“Is this approach SEO-safe for web pages?”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/>
              <a:t>“Could this cause race conditions on fast clicks?”</a:t>
            </a:r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r>
              <a:rPr lang="en-US"/>
              <a:t>Test &amp; Maintainability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/>
              <a:t>“Is this code testable?”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/>
              <a:t>“What parts should be covered by feature tests?”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/>
              <a:t>“How would you refactor this for better readability?”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/>
              <a:t>“Is this too tightly coupled?”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/>
              <a:t>“How can this be made easier to maintain long-term?”</a:t>
            </a:r>
            <a:endParaRPr lang="az-Latn-AZ"/>
          </a:p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117141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B08B05E-DCC0-5A50-2693-9F7AB15F80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7820" y="1241870"/>
            <a:ext cx="5296359" cy="4374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0542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34D8005-1D8C-0686-5BE5-B154A7D5F3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0183" y="933233"/>
            <a:ext cx="5471634" cy="4991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94934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894ECA-541B-D624-DA26-DA50BFC466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1131" y="1935350"/>
            <a:ext cx="5509737" cy="2987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99052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CE828D9-29DD-C478-811D-A657C47F8F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1580" y="815113"/>
            <a:ext cx="5768840" cy="5227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17736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68C5203-6A98-52C4-1B5B-1D71DED231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6338" y="1299025"/>
            <a:ext cx="5799323" cy="4259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19642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9D643EE-B502-5E4A-ED1B-41D271FDC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3028" y="232133"/>
            <a:ext cx="5585944" cy="6393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1008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1E10F00-BEB0-4EF1-3347-570E433E74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6372" y="1093267"/>
            <a:ext cx="5479255" cy="4671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13023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00C5D05-B39B-99B8-BB41-4646530288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0631" y="296908"/>
            <a:ext cx="5730737" cy="6264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9441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07CA32-823A-00F4-BA7A-0A75F4D2E9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2079" y="750338"/>
            <a:ext cx="5547841" cy="5357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73050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B63390-A9B5-2517-1F35-32C2869E81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7769" y="449322"/>
            <a:ext cx="5776461" cy="5959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4494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Copilot-u daha ağıllı etmək üçün qızıl tövsiyə:</a:t>
            </a:r>
          </a:p>
          <a:p>
            <a:endParaRPr lang="az-Latn-AZ"/>
          </a:p>
          <a:p>
            <a:r>
              <a:rPr lang="en-US"/>
              <a:t>Prompt verəndə kontekst yarat:</a:t>
            </a:r>
            <a:r>
              <a:rPr lang="az-Latn-AZ"/>
              <a:t>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/>
              <a:t>Pis</a:t>
            </a:r>
            <a:r>
              <a:rPr lang="en-US"/>
              <a:t>: is this correct?</a:t>
            </a:r>
            <a:endParaRPr lang="az-Latn-AZ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/>
              <a:t>Yaxşı</a:t>
            </a:r>
            <a:r>
              <a:rPr lang="en-US"/>
              <a:t>: “This is part of a Laravel e-commerce checkout flow. Is this approach correct and production-ready?”</a:t>
            </a:r>
            <a:endParaRPr lang="az-Latn-AZ"/>
          </a:p>
          <a:p>
            <a:endParaRPr lang="az-Latn-AZ"/>
          </a:p>
          <a:p>
            <a:endParaRPr lang="az-Latn-AZ"/>
          </a:p>
          <a:p>
            <a:r>
              <a:rPr lang="en-US"/>
              <a:t>Copilot kontekstlə 3 qat daha yaxşı işləyir.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9382313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1328829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https://opencode.ai/download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A6F0723-06CB-E01E-1082-F5ABEE954F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622" y="413106"/>
            <a:ext cx="12192000" cy="6454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7694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F88123-41B8-320F-1DCB-F458E4A3B7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622" y="587644"/>
            <a:ext cx="12192000" cy="5682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31406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 b="1"/>
              <a:t>config.inc.php </a:t>
            </a:r>
            <a:r>
              <a:rPr lang="az-Latn-AZ"/>
              <a:t>adında fayl yaratmaq lazımdır</a:t>
            </a:r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C986EF2-F16B-D91C-A180-3F20F0D151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2913" y="1060314"/>
            <a:ext cx="4996878" cy="519370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03116991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A03681-108B-8363-D382-E479B43B2E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00" y="0"/>
            <a:ext cx="120646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86029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C31D90E-45EA-6CDA-489E-9D8D748146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0725" y="738907"/>
            <a:ext cx="9350550" cy="538018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88598812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>
                <a:hlinkClick r:id="rId2"/>
              </a:rPr>
              <a:t>https://laravelshift.com</a:t>
            </a:r>
            <a:endParaRPr lang="az-Latn-AZ"/>
          </a:p>
          <a:p>
            <a:endParaRPr lang="az-Latn-AZ"/>
          </a:p>
          <a:p>
            <a:endParaRPr lang="az-Latn-AZ"/>
          </a:p>
          <a:p>
            <a:r>
              <a:rPr lang="az-Latn-AZ"/>
              <a:t>Gələcəkdə laraveli upgrade etmək üçün.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3075562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E7EA6089-AD01-232D-C2CA-D9846646E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9157881"/>
              </p:ext>
            </p:extLst>
          </p:nvPr>
        </p:nvGraphicFramePr>
        <p:xfrm>
          <a:off x="453957" y="1044677"/>
          <a:ext cx="11284086" cy="4768645"/>
        </p:xfrm>
        <a:graphic>
          <a:graphicData uri="http://schemas.openxmlformats.org/drawingml/2006/table">
            <a:tbl>
              <a:tblPr/>
              <a:tblGrid>
                <a:gridCol w="1894999">
                  <a:extLst>
                    <a:ext uri="{9D8B030D-6E8A-4147-A177-3AD203B41FA5}">
                      <a16:colId xmlns:a16="http://schemas.microsoft.com/office/drawing/2014/main" val="2763488416"/>
                    </a:ext>
                  </a:extLst>
                </a:gridCol>
                <a:gridCol w="1894999">
                  <a:extLst>
                    <a:ext uri="{9D8B030D-6E8A-4147-A177-3AD203B41FA5}">
                      <a16:colId xmlns:a16="http://schemas.microsoft.com/office/drawing/2014/main" val="2873784033"/>
                    </a:ext>
                  </a:extLst>
                </a:gridCol>
                <a:gridCol w="1894999">
                  <a:extLst>
                    <a:ext uri="{9D8B030D-6E8A-4147-A177-3AD203B41FA5}">
                      <a16:colId xmlns:a16="http://schemas.microsoft.com/office/drawing/2014/main" val="3650415722"/>
                    </a:ext>
                  </a:extLst>
                </a:gridCol>
                <a:gridCol w="5599089">
                  <a:extLst>
                    <a:ext uri="{9D8B030D-6E8A-4147-A177-3AD203B41FA5}">
                      <a16:colId xmlns:a16="http://schemas.microsoft.com/office/drawing/2014/main" val="3948234711"/>
                    </a:ext>
                  </a:extLst>
                </a:gridCol>
              </a:tblGrid>
              <a:tr h="204769">
                <a:tc>
                  <a:txBody>
                    <a:bodyPr/>
                    <a:lstStyle/>
                    <a:p>
                      <a:r>
                        <a:rPr lang="en-US" sz="1800"/>
                        <a:t>Alət/Plugin</a:t>
                      </a:r>
                    </a:p>
                  </a:txBody>
                  <a:tcPr marL="51192" marR="51192" marT="25596" marB="255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Tipi</a:t>
                      </a:r>
                    </a:p>
                  </a:txBody>
                  <a:tcPr marL="51192" marR="51192" marT="25596" marB="255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Pulsuz / Pullu</a:t>
                      </a:r>
                    </a:p>
                  </a:txBody>
                  <a:tcPr marL="51192" marR="51192" marT="25596" marB="255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Qısa Təsvir</a:t>
                      </a:r>
                    </a:p>
                  </a:txBody>
                  <a:tcPr marL="51192" marR="51192" marT="25596" marB="255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5787653"/>
                  </a:ext>
                </a:extLst>
              </a:tr>
              <a:tr h="972652">
                <a:tc>
                  <a:txBody>
                    <a:bodyPr/>
                    <a:lstStyle/>
                    <a:p>
                      <a:r>
                        <a:rPr lang="en-US" sz="1800" b="1"/>
                        <a:t>Laravel Idea</a:t>
                      </a:r>
                      <a:endParaRPr lang="en-US" sz="1800"/>
                    </a:p>
                  </a:txBody>
                  <a:tcPr marL="51192" marR="51192" marT="25596" marB="255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VSCode / PhpStorm plugin</a:t>
                      </a:r>
                    </a:p>
                  </a:txBody>
                  <a:tcPr marL="51192" marR="51192" marT="25596" marB="255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Pullu</a:t>
                      </a:r>
                    </a:p>
                  </a:txBody>
                  <a:tcPr marL="51192" marR="51192" marT="25596" marB="255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Laravel üçün ən güclü AI-assistant. Model, relationship, migration, factory, seed və query generation-i avtomatlaşdırır.</a:t>
                      </a:r>
                    </a:p>
                  </a:txBody>
                  <a:tcPr marL="51192" marR="51192" marT="25596" marB="255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4746460"/>
                  </a:ext>
                </a:extLst>
              </a:tr>
              <a:tr h="665499">
                <a:tc>
                  <a:txBody>
                    <a:bodyPr/>
                    <a:lstStyle/>
                    <a:p>
                      <a:r>
                        <a:rPr lang="en-US" sz="1800" b="1"/>
                        <a:t>Laravel Shift</a:t>
                      </a:r>
                      <a:endParaRPr lang="en-US" sz="1800"/>
                    </a:p>
                  </a:txBody>
                  <a:tcPr marL="51192" marR="51192" marT="25596" marB="255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Web service</a:t>
                      </a:r>
                    </a:p>
                  </a:txBody>
                  <a:tcPr marL="51192" marR="51192" marT="25596" marB="255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Pullu</a:t>
                      </a:r>
                    </a:p>
                  </a:txBody>
                  <a:tcPr marL="51192" marR="51192" marT="25596" marB="255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Mövcud layihələri upgrade, code refactor və relationship check edə bilir.</a:t>
                      </a:r>
                    </a:p>
                  </a:txBody>
                  <a:tcPr marL="51192" marR="51192" marT="25596" marB="255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3166788"/>
                  </a:ext>
                </a:extLst>
              </a:tr>
              <a:tr h="665499">
                <a:tc>
                  <a:txBody>
                    <a:bodyPr/>
                    <a:lstStyle/>
                    <a:p>
                      <a:r>
                        <a:rPr lang="en-US" sz="1800" b="1"/>
                        <a:t>AI Helper for Laravel (GitHub Projects)</a:t>
                      </a:r>
                      <a:endParaRPr lang="en-US" sz="1800"/>
                    </a:p>
                  </a:txBody>
                  <a:tcPr marL="51192" marR="51192" marT="25596" marB="255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AI / Assistant</a:t>
                      </a:r>
                    </a:p>
                  </a:txBody>
                  <a:tcPr marL="51192" marR="51192" marT="25596" marB="255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Pulsuz / Open-source</a:t>
                      </a:r>
                    </a:p>
                  </a:txBody>
                  <a:tcPr marL="51192" marR="51192" marT="25596" marB="255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Laravel modellərinə relationships əlavə etmək üçün AI təklifləri yaradır.</a:t>
                      </a:r>
                    </a:p>
                  </a:txBody>
                  <a:tcPr marL="51192" marR="51192" marT="25596" marB="255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1435399"/>
                  </a:ext>
                </a:extLst>
              </a:tr>
              <a:tr h="665499">
                <a:tc>
                  <a:txBody>
                    <a:bodyPr/>
                    <a:lstStyle/>
                    <a:p>
                      <a:r>
                        <a:rPr lang="en-US" sz="1800" b="1"/>
                        <a:t>Tabnine</a:t>
                      </a:r>
                      <a:endParaRPr lang="en-US" sz="1800"/>
                    </a:p>
                  </a:txBody>
                  <a:tcPr marL="51192" marR="51192" marT="25596" marB="255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VSCode plugin</a:t>
                      </a:r>
                    </a:p>
                  </a:txBody>
                  <a:tcPr marL="51192" marR="51192" marT="25596" marB="255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Pulsuz / Pullu</a:t>
                      </a:r>
                    </a:p>
                  </a:txBody>
                  <a:tcPr marL="51192" marR="51192" marT="25596" marB="255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AI-based autocompletion, relationship method-ları təklif edir.</a:t>
                      </a:r>
                    </a:p>
                  </a:txBody>
                  <a:tcPr marL="51192" marR="51192" marT="25596" marB="255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7868681"/>
                  </a:ext>
                </a:extLst>
              </a:tr>
              <a:tr h="511922">
                <a:tc>
                  <a:txBody>
                    <a:bodyPr/>
                    <a:lstStyle/>
                    <a:p>
                      <a:r>
                        <a:rPr lang="en-US" sz="1800" b="1"/>
                        <a:t>GitHub Copilot</a:t>
                      </a:r>
                      <a:endParaRPr lang="en-US" sz="1800"/>
                    </a:p>
                  </a:txBody>
                  <a:tcPr marL="51192" marR="51192" marT="25596" marB="255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VSCode plugin</a:t>
                      </a:r>
                    </a:p>
                  </a:txBody>
                  <a:tcPr marL="51192" marR="51192" marT="25596" marB="255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Pullu (trial mövcuddur)</a:t>
                      </a:r>
                    </a:p>
                  </a:txBody>
                  <a:tcPr marL="51192" marR="51192" marT="25596" marB="255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Kod yazarkən hasMany, belongsTo tipli əlaqələri avtomatik təklif edir.</a:t>
                      </a:r>
                    </a:p>
                  </a:txBody>
                  <a:tcPr marL="51192" marR="51192" marT="25596" marB="255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33220"/>
                  </a:ext>
                </a:extLst>
              </a:tr>
              <a:tr h="665499">
                <a:tc>
                  <a:txBody>
                    <a:bodyPr/>
                    <a:lstStyle/>
                    <a:p>
                      <a:r>
                        <a:rPr lang="en-US" sz="1800" b="1"/>
                        <a:t>Pinecone + ChatGPT</a:t>
                      </a:r>
                      <a:endParaRPr lang="en-US" sz="1800"/>
                    </a:p>
                  </a:txBody>
                  <a:tcPr marL="51192" marR="51192" marT="25596" marB="255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AI / API</a:t>
                      </a:r>
                    </a:p>
                  </a:txBody>
                  <a:tcPr marL="51192" marR="51192" marT="25596" marB="255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Pullu</a:t>
                      </a:r>
                    </a:p>
                  </a:txBody>
                  <a:tcPr marL="51192" marR="51192" marT="25596" marB="255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Daha kompleks relation logic üçün AI prompt əsasında model kodlarını generasiya edir.</a:t>
                      </a:r>
                    </a:p>
                  </a:txBody>
                  <a:tcPr marL="51192" marR="51192" marT="25596" marB="255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630771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8845039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Lazım olarsa əgər burada yazıram.</a:t>
            </a:r>
          </a:p>
          <a:p>
            <a:endParaRPr lang="az-Latn-AZ"/>
          </a:p>
          <a:p>
            <a:r>
              <a:rPr lang="az-Latn-AZ"/>
              <a:t>Mən yükləməmişəm əgər hansısa birisini yükləsəm mütləq qeyd edəcəm.</a:t>
            </a:r>
          </a:p>
          <a:p>
            <a:endParaRPr lang="ru-RU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F6D58900-D00A-9A49-161E-E0A65B415E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1957186"/>
              </p:ext>
            </p:extLst>
          </p:nvPr>
        </p:nvGraphicFramePr>
        <p:xfrm>
          <a:off x="989838" y="1825625"/>
          <a:ext cx="10212324" cy="4351338"/>
        </p:xfrm>
        <a:graphic>
          <a:graphicData uri="http://schemas.openxmlformats.org/drawingml/2006/table">
            <a:tbl>
              <a:tblPr/>
              <a:tblGrid>
                <a:gridCol w="2553081">
                  <a:extLst>
                    <a:ext uri="{9D8B030D-6E8A-4147-A177-3AD203B41FA5}">
                      <a16:colId xmlns:a16="http://schemas.microsoft.com/office/drawing/2014/main" val="1390550823"/>
                    </a:ext>
                  </a:extLst>
                </a:gridCol>
                <a:gridCol w="2553081">
                  <a:extLst>
                    <a:ext uri="{9D8B030D-6E8A-4147-A177-3AD203B41FA5}">
                      <a16:colId xmlns:a16="http://schemas.microsoft.com/office/drawing/2014/main" val="1668606019"/>
                    </a:ext>
                  </a:extLst>
                </a:gridCol>
                <a:gridCol w="2553081">
                  <a:extLst>
                    <a:ext uri="{9D8B030D-6E8A-4147-A177-3AD203B41FA5}">
                      <a16:colId xmlns:a16="http://schemas.microsoft.com/office/drawing/2014/main" val="2264165429"/>
                    </a:ext>
                  </a:extLst>
                </a:gridCol>
                <a:gridCol w="2553081">
                  <a:extLst>
                    <a:ext uri="{9D8B030D-6E8A-4147-A177-3AD203B41FA5}">
                      <a16:colId xmlns:a16="http://schemas.microsoft.com/office/drawing/2014/main" val="1743159562"/>
                    </a:ext>
                  </a:extLst>
                </a:gridCol>
              </a:tblGrid>
              <a:tr h="355211">
                <a:tc>
                  <a:txBody>
                    <a:bodyPr/>
                    <a:lstStyle/>
                    <a:p>
                      <a:r>
                        <a:rPr lang="en-US" sz="1700"/>
                        <a:t>Alət/Plugin</a:t>
                      </a:r>
                    </a:p>
                  </a:txBody>
                  <a:tcPr marL="88803" marR="88803" marT="44401" marB="44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700"/>
                        <a:t>Tipi</a:t>
                      </a:r>
                    </a:p>
                  </a:txBody>
                  <a:tcPr marL="88803" marR="88803" marT="44401" marB="44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700"/>
                        <a:t>Pulsuz / Pullu</a:t>
                      </a:r>
                    </a:p>
                  </a:txBody>
                  <a:tcPr marL="88803" marR="88803" marT="44401" marB="44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700"/>
                        <a:t>Qısa Təsvir</a:t>
                      </a:r>
                    </a:p>
                  </a:txBody>
                  <a:tcPr marL="88803" marR="88803" marT="44401" marB="44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225855"/>
                  </a:ext>
                </a:extLst>
              </a:tr>
              <a:tr h="1154437">
                <a:tc>
                  <a:txBody>
                    <a:bodyPr/>
                    <a:lstStyle/>
                    <a:p>
                      <a:r>
                        <a:rPr lang="en-US" sz="1700" b="1"/>
                        <a:t>Reliese Laravel</a:t>
                      </a:r>
                      <a:endParaRPr lang="en-US" sz="1700"/>
                    </a:p>
                  </a:txBody>
                  <a:tcPr marL="88803" marR="88803" marT="44401" marB="44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700"/>
                        <a:t>Package</a:t>
                      </a:r>
                    </a:p>
                  </a:txBody>
                  <a:tcPr marL="88803" marR="88803" marT="44401" marB="44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700"/>
                        <a:t>Pulsuz</a:t>
                      </a:r>
                    </a:p>
                  </a:txBody>
                  <a:tcPr marL="88803" marR="88803" marT="44401" marB="44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700"/>
                        <a:t>Existing database-dən Eloquent models və relationships avtomatik generasiya edir.</a:t>
                      </a:r>
                    </a:p>
                  </a:txBody>
                  <a:tcPr marL="88803" marR="88803" marT="44401" marB="44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0447990"/>
                  </a:ext>
                </a:extLst>
              </a:tr>
              <a:tr h="1420845">
                <a:tc>
                  <a:txBody>
                    <a:bodyPr/>
                    <a:lstStyle/>
                    <a:p>
                      <a:r>
                        <a:rPr lang="en-US" sz="1700" b="1"/>
                        <a:t>Blueprint (Laravel package)</a:t>
                      </a:r>
                      <a:endParaRPr lang="en-US" sz="1700"/>
                    </a:p>
                  </a:txBody>
                  <a:tcPr marL="88803" marR="88803" marT="44401" marB="44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700"/>
                        <a:t>Package</a:t>
                      </a:r>
                    </a:p>
                  </a:txBody>
                  <a:tcPr marL="88803" marR="88803" marT="44401" marB="44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700"/>
                        <a:t>Pulsuz</a:t>
                      </a:r>
                    </a:p>
                  </a:txBody>
                  <a:tcPr marL="88803" marR="88803" marT="44401" marB="44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700"/>
                        <a:t>YAML-dən migration, model və relationship-lar yaratmaq üçün Laravel-friendly generator.</a:t>
                      </a:r>
                    </a:p>
                  </a:txBody>
                  <a:tcPr marL="88803" marR="88803" marT="44401" marB="44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50888057"/>
                  </a:ext>
                </a:extLst>
              </a:tr>
              <a:tr h="1420845">
                <a:tc>
                  <a:txBody>
                    <a:bodyPr/>
                    <a:lstStyle/>
                    <a:p>
                      <a:r>
                        <a:rPr lang="en-US" sz="1700" b="1"/>
                        <a:t>Laravel ER Diagram Generator</a:t>
                      </a:r>
                      <a:endParaRPr lang="en-US" sz="1700"/>
                    </a:p>
                  </a:txBody>
                  <a:tcPr marL="88803" marR="88803" marT="44401" marB="44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700"/>
                        <a:t>Package</a:t>
                      </a:r>
                    </a:p>
                  </a:txBody>
                  <a:tcPr marL="88803" marR="88803" marT="44401" marB="44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700"/>
                        <a:t>Pulsuz</a:t>
                      </a:r>
                    </a:p>
                  </a:txBody>
                  <a:tcPr marL="88803" marR="88803" marT="44401" marB="44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700"/>
                        <a:t>Artisan command ilə database ER diagramları çıxarmaq və relationships vizuallaşdırmaq.</a:t>
                      </a:r>
                    </a:p>
                  </a:txBody>
                  <a:tcPr marL="88803" marR="88803" marT="44401" marB="44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28649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8592016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69409F-E139-74D0-8087-813D2B7215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9975" y="646331"/>
            <a:ext cx="2400508" cy="555546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5C17E28-4D14-63C7-3E87-BBBD40A21D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5924" y="646331"/>
            <a:ext cx="2453853" cy="2095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9787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>
                <a:hlinkClick r:id="rId2"/>
              </a:rPr>
              <a:t>https://phpstorm.ru.uptodown.com/windows/download</a:t>
            </a:r>
            <a:endParaRPr lang="az-Latn-AZ"/>
          </a:p>
          <a:p>
            <a:endParaRPr lang="az-Latn-AZ"/>
          </a:p>
          <a:p>
            <a:r>
              <a:rPr lang="az-Latn-AZ"/>
              <a:t>2 proqram ilə eyni iproyekti yığmaq olar. 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D4A52F-FA01-53DA-FA19-2EB80E505F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1936" y="2242458"/>
            <a:ext cx="5068128" cy="2644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20806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CC8E267F-5E40-9DA1-FEC6-7705ED733A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052215"/>
              </p:ext>
            </p:extLst>
          </p:nvPr>
        </p:nvGraphicFramePr>
        <p:xfrm>
          <a:off x="768485" y="804111"/>
          <a:ext cx="10817160" cy="5032878"/>
        </p:xfrm>
        <a:graphic>
          <a:graphicData uri="http://schemas.openxmlformats.org/drawingml/2006/table">
            <a:tbl>
              <a:tblPr/>
              <a:tblGrid>
                <a:gridCol w="1624520">
                  <a:extLst>
                    <a:ext uri="{9D8B030D-6E8A-4147-A177-3AD203B41FA5}">
                      <a16:colId xmlns:a16="http://schemas.microsoft.com/office/drawing/2014/main" val="768886044"/>
                    </a:ext>
                  </a:extLst>
                </a:gridCol>
                <a:gridCol w="1926076">
                  <a:extLst>
                    <a:ext uri="{9D8B030D-6E8A-4147-A177-3AD203B41FA5}">
                      <a16:colId xmlns:a16="http://schemas.microsoft.com/office/drawing/2014/main" val="325144551"/>
                    </a:ext>
                  </a:extLst>
                </a:gridCol>
                <a:gridCol w="2811294">
                  <a:extLst>
                    <a:ext uri="{9D8B030D-6E8A-4147-A177-3AD203B41FA5}">
                      <a16:colId xmlns:a16="http://schemas.microsoft.com/office/drawing/2014/main" val="1818625134"/>
                    </a:ext>
                  </a:extLst>
                </a:gridCol>
                <a:gridCol w="4455270">
                  <a:extLst>
                    <a:ext uri="{9D8B030D-6E8A-4147-A177-3AD203B41FA5}">
                      <a16:colId xmlns:a16="http://schemas.microsoft.com/office/drawing/2014/main" val="4185891263"/>
                    </a:ext>
                  </a:extLst>
                </a:gridCol>
              </a:tblGrid>
              <a:tr h="183214">
                <a:tc>
                  <a:txBody>
                    <a:bodyPr/>
                    <a:lstStyle/>
                    <a:p>
                      <a:r>
                        <a:rPr lang="en-US" sz="1800"/>
                        <a:t>Alət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Tipi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Pulsuz / Pullu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Qısa Təsvir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2903203"/>
                  </a:ext>
                </a:extLst>
              </a:tr>
              <a:tr h="732857">
                <a:tc>
                  <a:txBody>
                    <a:bodyPr/>
                    <a:lstStyle/>
                    <a:p>
                      <a:r>
                        <a:rPr lang="en-US" sz="1800" b="1"/>
                        <a:t>DBDiagram.io</a:t>
                      </a:r>
                      <a:endParaRPr lang="en-US" sz="180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Web / Desktop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Pulsuz / Pullu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Database diagramlarını vizual yaratmaq və relationship-ları planlaşdırmaq üçün əla. SQL export mümkündür.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600862"/>
                  </a:ext>
                </a:extLst>
              </a:tr>
              <a:tr h="595446">
                <a:tc>
                  <a:txBody>
                    <a:bodyPr/>
                    <a:lstStyle/>
                    <a:p>
                      <a:r>
                        <a:rPr lang="en-US" sz="1800" b="1"/>
                        <a:t>QuickDBD</a:t>
                      </a:r>
                      <a:endParaRPr lang="en-US" sz="180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Web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Pulsuz / Pullu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Drag &amp; drop ilə table &amp; relationship dizaynı, Laravel migrations üçün export.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31557987"/>
                  </a:ext>
                </a:extLst>
              </a:tr>
              <a:tr h="595446">
                <a:tc>
                  <a:txBody>
                    <a:bodyPr/>
                    <a:lstStyle/>
                    <a:p>
                      <a:r>
                        <a:rPr lang="en-US" sz="1800" b="1"/>
                        <a:t>MySQL Workbench</a:t>
                      </a:r>
                      <a:endParaRPr lang="en-US" sz="180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Desktop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Pulsuz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ER diagramları, table relationships və migration generation üçün.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555324"/>
                  </a:ext>
                </a:extLst>
              </a:tr>
              <a:tr h="732857">
                <a:tc>
                  <a:txBody>
                    <a:bodyPr/>
                    <a:lstStyle/>
                    <a:p>
                      <a:r>
                        <a:rPr lang="en-US" sz="1800" b="1"/>
                        <a:t>DbSchema</a:t>
                      </a:r>
                      <a:endParaRPr lang="en-US" sz="180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Desktop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Pullu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Laravel + MySQL/PostgreSQL üçün vizual database designer, relationships vizual göstərə bilir.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8142089"/>
                  </a:ext>
                </a:extLst>
              </a:tr>
              <a:tr h="595446">
                <a:tc>
                  <a:txBody>
                    <a:bodyPr/>
                    <a:lstStyle/>
                    <a:p>
                      <a:r>
                        <a:rPr lang="en-US" sz="1800" b="1"/>
                        <a:t>Navicat Data Modeler</a:t>
                      </a:r>
                      <a:endParaRPr lang="en-US" sz="180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Desktop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Pullu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1800"/>
                        <a:t>Professional database modeling, ERD, Laravel migrations export dəstəyi.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1158394"/>
                  </a:ext>
                </a:extLst>
              </a:tr>
              <a:tr h="458036">
                <a:tc>
                  <a:txBody>
                    <a:bodyPr/>
                    <a:lstStyle/>
                    <a:p>
                      <a:r>
                        <a:rPr lang="en-US" sz="1800" b="1"/>
                        <a:t>Vertabelo</a:t>
                      </a:r>
                      <a:endParaRPr lang="en-US" sz="180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Web/Desktop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Pullu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ERD design, relationship mapping, Laravel-friendly SQL export.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7798865"/>
                  </a:ext>
                </a:extLst>
              </a:tr>
              <a:tr h="458036">
                <a:tc>
                  <a:txBody>
                    <a:bodyPr/>
                    <a:lstStyle/>
                    <a:p>
                      <a:r>
                        <a:rPr lang="en-US" sz="1800" b="1"/>
                        <a:t>HeidiSQL</a:t>
                      </a:r>
                      <a:endParaRPr lang="en-US" sz="180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Desktop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Pulsuz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Database management və relationship-ları vizual olaraq göstərə bilir.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4450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6420273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5A1E1D-26BF-1558-4652-D8419C2FCD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8396" y="483615"/>
            <a:ext cx="8855207" cy="589077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36267790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>
                <a:hlinkClick r:id="rId2"/>
              </a:rPr>
              <a:t>https://www.eraser.io/ai/erd-generator</a:t>
            </a:r>
            <a:r>
              <a:rPr lang="az-Latn-AZ"/>
              <a:t> - ERD generation</a:t>
            </a:r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>
                <a:hlinkClick r:id="rId3"/>
              </a:rPr>
              <a:t>https://dbdiagram.io/d</a:t>
            </a:r>
            <a:r>
              <a:rPr lang="en-US"/>
              <a:t> - </a:t>
            </a:r>
            <a:r>
              <a:rPr lang="az-Latn-AZ"/>
              <a:t>pullu başqa sayt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7532427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 b="1"/>
              <a:t>Başlıqda hər dəfə istifadə etdiyim yazı</a:t>
            </a:r>
            <a:r>
              <a:rPr lang="az-Latn-AZ"/>
              <a:t>: </a:t>
            </a:r>
            <a:br>
              <a:rPr lang="az-Latn-AZ"/>
            </a:br>
            <a:br>
              <a:rPr lang="az-Latn-AZ"/>
            </a:br>
            <a:r>
              <a:rPr lang="az-Latn-AZ"/>
              <a:t>Technical Stack &amp; Architecture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az-Latn-AZ"/>
              <a:t>Backend: Laravel 10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az-Latn-AZ"/>
              <a:t>PHP version: 8.1</a:t>
            </a:r>
          </a:p>
          <a:p>
            <a:r>
              <a:rPr lang="az-Latn-AZ"/>
              <a:t>Routing: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az-Latn-AZ"/>
              <a:t>web.php → SEO-optimized frontend (HTML + Tailwind CSS + Vanilla JS + AJAX)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az-Latn-AZ"/>
              <a:t>api.php → JSON-based API for mobile apps</a:t>
            </a:r>
          </a:p>
          <a:p>
            <a:r>
              <a:rPr lang="az-Latn-AZ"/>
              <a:t>Frontend: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az-Latn-AZ"/>
              <a:t>Server-rendered pages for SEO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az-Latn-AZ"/>
              <a:t>AJAX requests for dynamic interactions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az-Latn-AZ"/>
              <a:t>Database: Relational (MySQL / PostgreSQL)</a:t>
            </a:r>
          </a:p>
          <a:p>
            <a:r>
              <a:rPr lang="az-Latn-AZ"/>
              <a:t>Authentication: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az-Latn-AZ"/>
              <a:t>Session-based (web)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az-Latn-AZ"/>
              <a:t>Token-based (API)</a:t>
            </a:r>
          </a:p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4511071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1461360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7634942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2977610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64CDC29-9912-9871-DB2D-C5B54601AD76}"/>
              </a:ext>
            </a:extLst>
          </p:cNvPr>
          <p:cNvSpPr/>
          <p:nvPr/>
        </p:nvSpPr>
        <p:spPr>
          <a:xfrm>
            <a:off x="0" y="0"/>
            <a:ext cx="12190378" cy="6858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8066541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3901498" cy="63709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Wingdings" panose="05000000000000000000" pitchFamily="2" charset="2"/>
              <a:buChar char="q"/>
            </a:pPr>
            <a:r>
              <a:rPr lang="az-Latn-AZ" sz="1200" b="1">
                <a:solidFill>
                  <a:srgbClr val="FF0000"/>
                </a:solidFill>
              </a:rPr>
              <a:t>id</a:t>
            </a:r>
            <a:r>
              <a:rPr lang="az-Latn-AZ" sz="1200"/>
              <a:t> - bütün sistem üzrə istifadəçinin unikal identifikatorudur</a:t>
            </a:r>
          </a:p>
          <a:p>
            <a:endParaRPr lang="az-Latn-AZ" sz="1200"/>
          </a:p>
          <a:p>
            <a:r>
              <a:rPr lang="az-Latn-AZ" sz="1200"/>
              <a:t>Hamısı yox ancaq demək olar ki, bütün digər cədvəllər buraya </a:t>
            </a:r>
            <a:r>
              <a:rPr lang="az-Latn-AZ" sz="1200" b="1">
                <a:solidFill>
                  <a:srgbClr val="00B050"/>
                </a:solidFill>
              </a:rPr>
              <a:t>foreign key </a:t>
            </a:r>
            <a:r>
              <a:rPr lang="az-Latn-AZ" sz="1200"/>
              <a:t>ilə bağlanacaq</a:t>
            </a:r>
          </a:p>
          <a:p>
            <a:endParaRPr lang="az-Latn-AZ" sz="1200"/>
          </a:p>
          <a:p>
            <a:r>
              <a:rPr lang="az-Latn-AZ" sz="1200" b="1">
                <a:solidFill>
                  <a:srgbClr val="00B050"/>
                </a:solidFill>
              </a:rPr>
              <a:t>Foreign key </a:t>
            </a:r>
            <a:r>
              <a:rPr lang="az-Latn-AZ" sz="1200"/>
              <a:t>Laravel (və ümumən SQL)-də bir cədvəldəki sütunun başqa cədvəldəki </a:t>
            </a:r>
            <a:r>
              <a:rPr lang="az-Latn-AZ" sz="1200" b="1">
                <a:solidFill>
                  <a:srgbClr val="00B050"/>
                </a:solidFill>
              </a:rPr>
              <a:t>primary key</a:t>
            </a:r>
            <a:r>
              <a:rPr lang="az-Latn-AZ" sz="1200"/>
              <a:t>-ə bağlı olmasıdır.</a:t>
            </a:r>
          </a:p>
          <a:p>
            <a:endParaRPr lang="az-Latn-AZ" sz="1200"/>
          </a:p>
          <a:p>
            <a:r>
              <a:rPr lang="az-Latn-AZ" sz="1200"/>
              <a:t>Bu əlaqə cədvəllər arasında məlumatın düzgünlüyünü qoruyur.</a:t>
            </a:r>
          </a:p>
          <a:p>
            <a:endParaRPr lang="az-Latn-AZ" sz="1200"/>
          </a:p>
          <a:p>
            <a:r>
              <a:rPr lang="az-Latn-AZ" sz="1200"/>
              <a:t>Məsələn: posts.user_id → users.id (post hansı user-ə aiddir).</a:t>
            </a:r>
          </a:p>
          <a:p>
            <a:endParaRPr lang="az-Latn-AZ" sz="1200"/>
          </a:p>
          <a:p>
            <a:endParaRPr lang="az-Latn-AZ" sz="1200"/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200" b="1">
                <a:solidFill>
                  <a:srgbClr val="FF0000"/>
                </a:solidFill>
              </a:rPr>
              <a:t>name, email, password </a:t>
            </a:r>
            <a:r>
              <a:rPr lang="en-US" sz="1200"/>
              <a:t>- klassik auth məlumatları</a:t>
            </a:r>
            <a:endParaRPr lang="az-Latn-AZ" sz="1200"/>
          </a:p>
          <a:p>
            <a:endParaRPr lang="az-Latn-AZ" sz="1200"/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200" b="1">
                <a:solidFill>
                  <a:srgbClr val="FF0000"/>
                </a:solidFill>
              </a:rPr>
              <a:t>email_verified_at </a:t>
            </a:r>
            <a:r>
              <a:rPr lang="en-US" sz="1200"/>
              <a:t>- email təsdiqinin edilib</a:t>
            </a:r>
            <a:r>
              <a:rPr lang="az-Latn-AZ" sz="1200"/>
              <a:t> </a:t>
            </a:r>
            <a:r>
              <a:rPr lang="en-US" sz="1200"/>
              <a:t>edilmədiyini göstərir</a:t>
            </a:r>
            <a:endParaRPr lang="az-Latn-AZ" sz="1200"/>
          </a:p>
          <a:p>
            <a:endParaRPr lang="az-Latn-AZ" sz="1200"/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200" b="1">
                <a:solidFill>
                  <a:srgbClr val="FF0000"/>
                </a:solidFill>
              </a:rPr>
              <a:t>phone</a:t>
            </a:r>
            <a:r>
              <a:rPr lang="en-US" sz="1200"/>
              <a:t> - telefon nömrəsi (opsional)</a:t>
            </a:r>
            <a:endParaRPr lang="az-Latn-AZ" sz="1200"/>
          </a:p>
          <a:p>
            <a:endParaRPr lang="az-Latn-AZ" sz="1200"/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az-Latn-AZ" sz="1200" b="1">
                <a:solidFill>
                  <a:srgbClr val="FF0000"/>
                </a:solidFill>
              </a:rPr>
              <a:t>phone_verified_at </a:t>
            </a:r>
            <a:r>
              <a:rPr lang="az-Latn-AZ" sz="1200"/>
              <a:t>- SMS və ya OTP ilə təsdiq edildikdə doldurulur</a:t>
            </a:r>
          </a:p>
          <a:p>
            <a:endParaRPr lang="az-Latn-AZ" sz="1200"/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200" b="1">
                <a:solidFill>
                  <a:srgbClr val="FF0000"/>
                </a:solidFill>
              </a:rPr>
              <a:t>current_role </a:t>
            </a:r>
            <a:r>
              <a:rPr lang="en-US" sz="1200"/>
              <a:t>- istifadəçinin hazırda aktiv olan profili</a:t>
            </a:r>
            <a:r>
              <a:rPr lang="az-Latn-AZ" sz="1200"/>
              <a:t>. Dəyərlər: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az-Latn-AZ" sz="1200"/>
              <a:t>admin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az-Latn-AZ" sz="1200"/>
              <a:t>normal_user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az-Latn-AZ" sz="1200"/>
              <a:t>business_user</a:t>
            </a:r>
          </a:p>
          <a:p>
            <a:endParaRPr lang="az-Latn-AZ" sz="1200"/>
          </a:p>
          <a:p>
            <a:endParaRPr lang="ru-RU" sz="12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CF526D3-0B0D-CCBA-222B-327311598DD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522"/>
          <a:stretch/>
        </p:blipFill>
        <p:spPr>
          <a:xfrm>
            <a:off x="3903120" y="0"/>
            <a:ext cx="82872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51069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390149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Wingdings" panose="05000000000000000000" pitchFamily="2" charset="2"/>
              <a:buChar char="q"/>
            </a:pPr>
            <a:r>
              <a:rPr lang="az-Latn-AZ" sz="1200" b="1">
                <a:solidFill>
                  <a:srgbClr val="FF0000"/>
                </a:solidFill>
              </a:rPr>
              <a:t>is_business_enabled  </a:t>
            </a:r>
            <a:r>
              <a:rPr lang="az-Latn-AZ" sz="1200"/>
              <a:t>- business abunəliyinin aktiv olub-olmadığını göstərir.</a:t>
            </a:r>
            <a:br>
              <a:rPr lang="az-Latn-AZ" sz="1200"/>
            </a:br>
            <a:endParaRPr lang="az-Latn-AZ" sz="120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az-Latn-AZ" sz="1200"/>
              <a:t>Əgər dəyər </a:t>
            </a:r>
            <a:r>
              <a:rPr lang="az-Latn-AZ" sz="1200" b="1">
                <a:solidFill>
                  <a:srgbClr val="00B050"/>
                </a:solidFill>
              </a:rPr>
              <a:t>false</a:t>
            </a:r>
            <a:r>
              <a:rPr lang="az-Latn-AZ" sz="1200"/>
              <a:t> olarsa o zaman itifadəçi, business profili seçə bilməz. Bu zaman business listing -lər avtomatik gizlədilir.</a:t>
            </a:r>
            <a:br>
              <a:rPr lang="az-Latn-AZ" sz="1200"/>
            </a:br>
            <a:endParaRPr lang="az-Latn-AZ" sz="120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az-Latn-AZ" sz="1200"/>
              <a:t>Əgər business profilin aktiv olmasını istəyirsə, onda istifadəçi aylıq abone haqqı ödəməlidir. Bu zaman dəyər 1 ay müddətinə </a:t>
            </a:r>
            <a:r>
              <a:rPr lang="az-Latn-AZ" sz="1200" b="1">
                <a:solidFill>
                  <a:srgbClr val="00B050"/>
                </a:solidFill>
              </a:rPr>
              <a:t>true</a:t>
            </a:r>
            <a:r>
              <a:rPr lang="az-Latn-AZ" sz="1200"/>
              <a:t> olacaq.</a:t>
            </a:r>
          </a:p>
          <a:p>
            <a:endParaRPr lang="az-Latn-AZ" sz="1200"/>
          </a:p>
          <a:p>
            <a:endParaRPr lang="az-Latn-AZ" sz="1200"/>
          </a:p>
          <a:p>
            <a:r>
              <a:rPr lang="az-Latn-AZ" sz="1200" b="1"/>
              <a:t>current_role </a:t>
            </a:r>
            <a:r>
              <a:rPr lang="az-Latn-AZ" sz="1200"/>
              <a:t>və </a:t>
            </a:r>
            <a:r>
              <a:rPr lang="az-Latn-AZ" sz="1200" b="1"/>
              <a:t>is_business_enabled </a:t>
            </a:r>
            <a:r>
              <a:rPr lang="az-Latn-AZ" sz="1200"/>
              <a:t>sahələri birlikdə </a:t>
            </a:r>
            <a:r>
              <a:rPr lang="az-Latn-AZ" sz="1200" b="1"/>
              <a:t>rol switching </a:t>
            </a:r>
            <a:r>
              <a:rPr lang="az-Latn-AZ" sz="1200"/>
              <a:t>+ </a:t>
            </a:r>
            <a:r>
              <a:rPr lang="az-Latn-AZ" sz="1200" b="1"/>
              <a:t>subscription logic</a:t>
            </a:r>
            <a:r>
              <a:rPr lang="az-Latn-AZ" sz="1200"/>
              <a:t>-i mümkün edir. </a:t>
            </a:r>
          </a:p>
          <a:p>
            <a:endParaRPr lang="az-Latn-AZ" sz="1200"/>
          </a:p>
          <a:p>
            <a:r>
              <a:rPr lang="az-Latn-AZ" sz="1200"/>
              <a:t>Əgər istifadəçi ödəniş etsə bu zaman `</a:t>
            </a:r>
            <a:r>
              <a:rPr lang="az-Latn-AZ" sz="1200" b="1"/>
              <a:t>business_user</a:t>
            </a:r>
            <a:r>
              <a:rPr lang="az-Latn-AZ" sz="1200"/>
              <a:t>` dəyərini seçə bilər və sonra gələcəkdə kod yazanda biz yoxluyacağıq ki, istifadəçi ödənişi edibdirmi + istifadəçi business_user dəyərini seçibdir mi ?</a:t>
            </a:r>
          </a:p>
          <a:p>
            <a:endParaRPr lang="az-Latn-AZ" sz="1200"/>
          </a:p>
          <a:p>
            <a:r>
              <a:rPr lang="az-Latn-AZ" sz="1200"/>
              <a:t>Əgər hər iki halda özünü doğruldarsa o zaman BUSİNESS PROFİLE açılsın.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CF526D3-0B0D-CCBA-222B-327311598DD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522"/>
          <a:stretch/>
        </p:blipFill>
        <p:spPr>
          <a:xfrm>
            <a:off x="3903120" y="0"/>
            <a:ext cx="82872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3851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https://github.com/fruitcake/laravel-debugbar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C54FA7-28AC-646A-EE98-9FA63937FD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2494" y="2564055"/>
            <a:ext cx="6127011" cy="1729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38611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390149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Wingdings" panose="05000000000000000000" pitchFamily="2" charset="2"/>
              <a:buChar char="q"/>
            </a:pPr>
            <a:r>
              <a:rPr lang="az-Latn-AZ" sz="1200" b="1">
                <a:solidFill>
                  <a:srgbClr val="FF0000"/>
                </a:solidFill>
              </a:rPr>
              <a:t>is_business_enabled  </a:t>
            </a:r>
            <a:r>
              <a:rPr lang="az-Latn-AZ" sz="1200"/>
              <a:t>- business abunəliyinin aktiv olub-olmadığını göstərir.</a:t>
            </a:r>
            <a:br>
              <a:rPr lang="az-Latn-AZ" sz="1200"/>
            </a:br>
            <a:endParaRPr lang="az-Latn-AZ" sz="120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az-Latn-AZ" sz="1200"/>
              <a:t>Əgər dəyər </a:t>
            </a:r>
            <a:r>
              <a:rPr lang="az-Latn-AZ" sz="1200" b="1">
                <a:solidFill>
                  <a:srgbClr val="00B050"/>
                </a:solidFill>
              </a:rPr>
              <a:t>false</a:t>
            </a:r>
            <a:r>
              <a:rPr lang="az-Latn-AZ" sz="1200"/>
              <a:t> olarsa o zaman itifadəçi, business profili seçə bilməz. Bu zaman business listing -lər avtomatik gizlədilir.</a:t>
            </a:r>
            <a:br>
              <a:rPr lang="az-Latn-AZ" sz="1200"/>
            </a:br>
            <a:endParaRPr lang="az-Latn-AZ" sz="120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az-Latn-AZ" sz="1200"/>
              <a:t>Əgər business profilin aktiv olmasını istəyirsə, onda istifadəçi aylıq abone haqqı ödəməlidir. Bu zaman dəyər 1 ay müddətinə </a:t>
            </a:r>
            <a:r>
              <a:rPr lang="az-Latn-AZ" sz="1200" b="1">
                <a:solidFill>
                  <a:srgbClr val="00B050"/>
                </a:solidFill>
              </a:rPr>
              <a:t>true</a:t>
            </a:r>
            <a:r>
              <a:rPr lang="az-Latn-AZ" sz="1200"/>
              <a:t> olacaq.</a:t>
            </a:r>
          </a:p>
          <a:p>
            <a:endParaRPr lang="az-Latn-AZ" sz="1200"/>
          </a:p>
          <a:p>
            <a:endParaRPr lang="az-Latn-AZ" sz="1200"/>
          </a:p>
          <a:p>
            <a:r>
              <a:rPr lang="az-Latn-AZ" sz="1200" b="1"/>
              <a:t>current_role </a:t>
            </a:r>
            <a:r>
              <a:rPr lang="az-Latn-AZ" sz="1200"/>
              <a:t>və </a:t>
            </a:r>
            <a:r>
              <a:rPr lang="az-Latn-AZ" sz="1200" b="1"/>
              <a:t>is_business_enabled </a:t>
            </a:r>
            <a:r>
              <a:rPr lang="az-Latn-AZ" sz="1200"/>
              <a:t>sahələri birlikdə </a:t>
            </a:r>
            <a:r>
              <a:rPr lang="az-Latn-AZ" sz="1200" b="1"/>
              <a:t>rol switching </a:t>
            </a:r>
            <a:r>
              <a:rPr lang="az-Latn-AZ" sz="1200"/>
              <a:t>+ </a:t>
            </a:r>
            <a:r>
              <a:rPr lang="az-Latn-AZ" sz="1200" b="1"/>
              <a:t>subscription logic</a:t>
            </a:r>
            <a:r>
              <a:rPr lang="az-Latn-AZ" sz="1200"/>
              <a:t>-i mümkün edir. </a:t>
            </a:r>
          </a:p>
          <a:p>
            <a:endParaRPr lang="az-Latn-AZ" sz="1200"/>
          </a:p>
          <a:p>
            <a:r>
              <a:rPr lang="az-Latn-AZ" sz="1200"/>
              <a:t>Əgər istifadəçi ödəniş etsə bu zaman `</a:t>
            </a:r>
            <a:r>
              <a:rPr lang="az-Latn-AZ" sz="1200" b="1"/>
              <a:t>business_user</a:t>
            </a:r>
            <a:r>
              <a:rPr lang="az-Latn-AZ" sz="1200"/>
              <a:t>` dəyərini seçə bilər və sonra gələcəkdə kod yazanda biz yoxluyacağıq ki, istifadəçi ödənişi edibdirmi + istifadəçi business_user dəyərini seçibdir mi ?</a:t>
            </a:r>
          </a:p>
          <a:p>
            <a:endParaRPr lang="az-Latn-AZ" sz="1200"/>
          </a:p>
          <a:p>
            <a:r>
              <a:rPr lang="az-Latn-AZ" sz="1200"/>
              <a:t>Əgər hər iki halda özünü doğruldarsa o zaman BUSİNESS PROFİLE açılsın.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CF526D3-0B0D-CCBA-222B-327311598DD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522"/>
          <a:stretch/>
        </p:blipFill>
        <p:spPr>
          <a:xfrm>
            <a:off x="3903120" y="0"/>
            <a:ext cx="82872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25686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3901498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Wingdings" panose="05000000000000000000" pitchFamily="2" charset="2"/>
              <a:buChar char="q"/>
            </a:pPr>
            <a:r>
              <a:rPr lang="az-Latn-AZ" sz="1200" b="1">
                <a:solidFill>
                  <a:srgbClr val="FF0000"/>
                </a:solidFill>
              </a:rPr>
              <a:t>status  </a:t>
            </a:r>
            <a:r>
              <a:rPr lang="az-Latn-AZ" sz="1200"/>
              <a:t>- istifadəçinin ümumi vəziyyəti. Dəyərlər: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az-Latn-AZ" sz="1200"/>
              <a:t>active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az-Latn-AZ" sz="1200"/>
              <a:t>suspended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az-Latn-AZ" sz="1200"/>
              <a:t>Banned</a:t>
            </a:r>
          </a:p>
          <a:p>
            <a:endParaRPr lang="az-Latn-AZ" sz="1200"/>
          </a:p>
          <a:p>
            <a:endParaRPr lang="az-Latn-AZ" sz="1200"/>
          </a:p>
          <a:p>
            <a:r>
              <a:rPr lang="az-Latn-AZ" sz="1200"/>
              <a:t>Yəni, Admin paneldə select ilə bu 3 statusdan birini seçir.</a:t>
            </a:r>
            <a:br>
              <a:rPr lang="az-Latn-AZ" sz="1200"/>
            </a:br>
            <a:endParaRPr lang="az-Latn-AZ" sz="1200"/>
          </a:p>
          <a:p>
            <a:r>
              <a:rPr lang="az-Latn-AZ" sz="1200"/>
              <a:t>Seçilən dəyər DB-də status sütununa yazılır və istifadəçinin vəziyyəti dəyişir.</a:t>
            </a:r>
          </a:p>
          <a:p>
            <a:endParaRPr lang="en-US" sz="1200"/>
          </a:p>
          <a:p>
            <a:endParaRPr lang="en-US" sz="1200"/>
          </a:p>
          <a:p>
            <a:endParaRPr lang="az-Latn-AZ" sz="1200"/>
          </a:p>
          <a:p>
            <a:endParaRPr lang="en-US" sz="1200"/>
          </a:p>
          <a:p>
            <a:endParaRPr lang="en-US" sz="1200"/>
          </a:p>
          <a:p>
            <a:r>
              <a:rPr lang="az-Latn-AZ" sz="1200" b="1"/>
              <a:t>Listing limit məntiqi (normal user üçün)</a:t>
            </a:r>
            <a:r>
              <a:rPr lang="en-US" sz="1200"/>
              <a:t>:</a:t>
            </a:r>
          </a:p>
          <a:p>
            <a:endParaRPr lang="en-US" sz="1200"/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az-Latn-AZ" sz="1200" b="1">
                <a:solidFill>
                  <a:srgbClr val="FF0000"/>
                </a:solidFill>
              </a:rPr>
              <a:t>daily_listing_count </a:t>
            </a:r>
            <a:r>
              <a:rPr lang="az-Latn-AZ" sz="1200"/>
              <a:t>- gün ərzində neçə listing əlavə etdiyini saxlayır</a:t>
            </a:r>
            <a:r>
              <a:rPr lang="en-US" sz="1200"/>
              <a:t>.</a:t>
            </a:r>
            <a:br>
              <a:rPr lang="en-US" sz="1200"/>
            </a:br>
            <a:endParaRPr lang="en-US" sz="1200"/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200" b="1">
                <a:solidFill>
                  <a:srgbClr val="FF0000"/>
                </a:solidFill>
              </a:rPr>
              <a:t>last_listing_date </a:t>
            </a:r>
            <a:r>
              <a:rPr lang="en-US" sz="1200"/>
              <a:t>- Son listing əlavə edilən tarix. Yeni gün başlayanda </a:t>
            </a:r>
            <a:r>
              <a:rPr lang="en-US" sz="1200" b="1"/>
              <a:t>daily_listing_count </a:t>
            </a:r>
            <a:r>
              <a:rPr lang="en-US" sz="1200"/>
              <a:t>–u</a:t>
            </a:r>
            <a:r>
              <a:rPr lang="en-US" sz="1200" b="1"/>
              <a:t> </a:t>
            </a:r>
            <a:r>
              <a:rPr lang="en-US" sz="1200"/>
              <a:t>reset etmək üçün istifadə olunur. Yaxud </a:t>
            </a:r>
            <a:r>
              <a:rPr lang="az-Latn-AZ" sz="1200"/>
              <a:t>şərt qoşaraq +10 gün sonra resetlənsin deyə bilərsiz. </a:t>
            </a:r>
            <a:br>
              <a:rPr lang="az-Latn-AZ" sz="1200"/>
            </a:br>
            <a:br>
              <a:rPr lang="az-Latn-AZ" sz="1200"/>
            </a:br>
            <a:r>
              <a:rPr lang="az-Latn-AZ" sz="1200"/>
              <a:t>Əgər istifadəçi </a:t>
            </a:r>
            <a:r>
              <a:rPr lang="az-Latn-AZ" sz="1200" b="1"/>
              <a:t>business_user </a:t>
            </a:r>
            <a:r>
              <a:rPr lang="az-Latn-AZ" sz="1200"/>
              <a:t>olarsa onda heç bir şərt qoşulmur və </a:t>
            </a:r>
            <a:r>
              <a:rPr lang="en-US" sz="1200" b="1"/>
              <a:t>daily_listing_count </a:t>
            </a:r>
            <a:r>
              <a:rPr lang="az-Latn-AZ" sz="1200"/>
              <a:t>sütununa istənilən qədər məhsul sayı əlavə edilə bilir.</a:t>
            </a:r>
            <a:endParaRPr lang="en-US" sz="1200"/>
          </a:p>
          <a:p>
            <a:endParaRPr lang="en-US" sz="1200"/>
          </a:p>
          <a:p>
            <a:endParaRPr lang="en-US" sz="1200"/>
          </a:p>
          <a:p>
            <a:endParaRPr lang="az-Latn-AZ" sz="12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CF526D3-0B0D-CCBA-222B-327311598DD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522"/>
          <a:stretch/>
        </p:blipFill>
        <p:spPr>
          <a:xfrm>
            <a:off x="3903120" y="0"/>
            <a:ext cx="82872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44339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3901498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Wingdings" panose="05000000000000000000" pitchFamily="2" charset="2"/>
              <a:buChar char="q"/>
            </a:pPr>
            <a:r>
              <a:rPr lang="az-Latn-AZ" sz="1200" b="1">
                <a:solidFill>
                  <a:srgbClr val="FF0000"/>
                </a:solidFill>
              </a:rPr>
              <a:t>avatar  </a:t>
            </a:r>
            <a:r>
              <a:rPr lang="az-Latn-AZ" sz="1200"/>
              <a:t> - profil şəkli</a:t>
            </a:r>
            <a:endParaRPr lang="en-US" sz="1200"/>
          </a:p>
          <a:p>
            <a:endParaRPr lang="az-Latn-AZ" sz="1200"/>
          </a:p>
          <a:p>
            <a:endParaRPr lang="en-US" sz="1200"/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az-Latn-AZ" sz="1200" b="1">
                <a:solidFill>
                  <a:srgbClr val="FF0000"/>
                </a:solidFill>
              </a:rPr>
              <a:t>bio</a:t>
            </a:r>
            <a:r>
              <a:rPr lang="az-Latn-AZ" sz="1200"/>
              <a:t> - qısa istifadəçi təsviri</a:t>
            </a:r>
          </a:p>
          <a:p>
            <a:endParaRPr lang="az-Latn-AZ" sz="1200"/>
          </a:p>
          <a:p>
            <a:r>
              <a:rPr lang="az-Latn-AZ" sz="1200"/>
              <a:t>Profil şəkli və bio istifadəçiyə güvən hissi verir. Marketplace-də insanlar real və etibarlı profillərlə işləmək istəyir. </a:t>
            </a:r>
          </a:p>
          <a:p>
            <a:endParaRPr lang="az-Latn-AZ" sz="1200"/>
          </a:p>
          <a:p>
            <a:r>
              <a:rPr lang="az-Latn-AZ" sz="1200"/>
              <a:t>Boş profil = az güvən, dolu profil = daha çox etibar.</a:t>
            </a:r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az-Latn-AZ" sz="1200" b="1">
                <a:solidFill>
                  <a:srgbClr val="FF0000"/>
                </a:solidFill>
              </a:rPr>
              <a:t>remember_token  </a:t>
            </a:r>
            <a:r>
              <a:rPr lang="az-Latn-AZ" sz="1200"/>
              <a:t>- “Remember me” funksiyası üçün</a:t>
            </a:r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200" b="1">
                <a:solidFill>
                  <a:srgbClr val="FF0000"/>
                </a:solidFill>
              </a:rPr>
              <a:t>created_at, updated_at </a:t>
            </a:r>
            <a:r>
              <a:rPr lang="en-US" sz="1200"/>
              <a:t>- audit və tarixçə üçün</a:t>
            </a:r>
            <a:r>
              <a:rPr lang="az-Latn-AZ" sz="1200"/>
              <a:t>. Audit dedikdə kimin, nə vaxt, hansı məlumatı yaratdığı və ya dəyişdirdiyini izləmək nəzərdə tutulur.</a:t>
            </a:r>
          </a:p>
          <a:p>
            <a:endParaRPr lang="az-Latn-AZ" sz="1200"/>
          </a:p>
          <a:p>
            <a:endParaRPr lang="az-Latn-AZ" sz="1200"/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az-Latn-AZ" sz="1200" b="1">
                <a:solidFill>
                  <a:srgbClr val="FF0000"/>
                </a:solidFill>
              </a:rPr>
              <a:t>deleted_at </a:t>
            </a:r>
            <a:r>
              <a:rPr lang="az-Latn-AZ" sz="1200"/>
              <a:t>- soft delete (GDPR + data safety)</a:t>
            </a:r>
          </a:p>
          <a:p>
            <a:endParaRPr lang="az-Latn-AZ" sz="1200"/>
          </a:p>
          <a:p>
            <a:r>
              <a:rPr lang="az-Latn-AZ" sz="1200"/>
              <a:t>Soft delete — məlumatı bazadan silmədən, sadəcə “silinmiş” kimi işarələməkdir. Bu, səhv silinən datanı bərpa etməyə imkan verir.</a:t>
            </a:r>
          </a:p>
          <a:p>
            <a:endParaRPr lang="az-Latn-AZ" sz="1200"/>
          </a:p>
          <a:p>
            <a:r>
              <a:rPr lang="az-Latn-AZ" sz="1200" b="1"/>
              <a:t>GDPR</a:t>
            </a:r>
            <a:r>
              <a:rPr lang="az-Latn-AZ" sz="1200"/>
              <a:t> (General Data Protection Regulation) — istifadəçi məlumatlarının təhlükəsiz və nəzarətli saxlanmasını tələb edən Avropa qanunudur.</a:t>
            </a:r>
          </a:p>
          <a:p>
            <a:endParaRPr lang="az-Latn-AZ" sz="1200"/>
          </a:p>
          <a:p>
            <a:r>
              <a:rPr lang="az-Latn-AZ" sz="1200"/>
              <a:t>Soft delete data itkisinin qarşısını alır və hüquqi tələblərə uyğunluğu artırır.</a:t>
            </a:r>
          </a:p>
          <a:p>
            <a:endParaRPr lang="az-Latn-AZ" sz="1200"/>
          </a:p>
          <a:p>
            <a:endParaRPr lang="az-Latn-AZ" sz="12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CF526D3-0B0D-CCBA-222B-327311598DD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522"/>
          <a:stretch/>
        </p:blipFill>
        <p:spPr>
          <a:xfrm>
            <a:off x="3903120" y="0"/>
            <a:ext cx="82872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1007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3901498" cy="59439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Wingdings" panose="05000000000000000000" pitchFamily="2" charset="2"/>
              <a:buChar char="q"/>
            </a:pPr>
            <a:r>
              <a:rPr lang="az-Latn-AZ" sz="1200" b="1">
                <a:solidFill>
                  <a:srgbClr val="FF0000"/>
                </a:solidFill>
              </a:rPr>
              <a:t>İndekslər (performance üçündür)</a:t>
            </a:r>
            <a:r>
              <a:rPr lang="az-Latn-AZ" sz="1200"/>
              <a:t>:</a:t>
            </a:r>
          </a:p>
          <a:p>
            <a:endParaRPr lang="az-Latn-AZ" sz="1200"/>
          </a:p>
          <a:p>
            <a:endParaRPr lang="az-Latn-AZ" sz="1100"/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az-Latn-AZ" sz="1100" b="1"/>
              <a:t>idx_email </a:t>
            </a:r>
            <a:r>
              <a:rPr lang="az-Latn-AZ" sz="1100"/>
              <a:t>→ login &amp; search sürəti</a:t>
            </a: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az-Latn-AZ" sz="1100" b="1"/>
              <a:t>idx_status </a:t>
            </a:r>
            <a:r>
              <a:rPr lang="az-Latn-AZ" sz="1100"/>
              <a:t>→ admin filtrasiya</a:t>
            </a: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az-Latn-AZ" sz="1100" b="1"/>
              <a:t>idx_current_role </a:t>
            </a:r>
            <a:r>
              <a:rPr lang="az-Latn-AZ" sz="1100"/>
              <a:t>→ role-based query-lər</a:t>
            </a: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az-Latn-AZ" sz="1100" b="1"/>
              <a:t>idx_is_business_enabled </a:t>
            </a:r>
            <a:r>
              <a:rPr lang="az-Latn-AZ" sz="1100"/>
              <a:t>→ business logic performansı</a:t>
            </a:r>
          </a:p>
          <a:p>
            <a:endParaRPr lang="az-Latn-AZ" sz="1200"/>
          </a:p>
          <a:p>
            <a:r>
              <a:rPr lang="az-Latn-AZ" sz="1200"/>
              <a:t>İndeks — bazada axtarışı sürətləndirən kataloq kimidir.</a:t>
            </a:r>
          </a:p>
          <a:p>
            <a:r>
              <a:rPr lang="az-Latn-AZ" sz="1200"/>
              <a:t>İndeks yoxdursa, DB bütün cədvəli gəzir. İndeks varsa, birbaşa lazım olan yerə gedir. İndeks yalnız database səviyyəsində işləyir.</a:t>
            </a:r>
          </a:p>
          <a:p>
            <a:endParaRPr lang="az-Latn-AZ" sz="1200"/>
          </a:p>
          <a:p>
            <a:r>
              <a:rPr lang="az-Latn-AZ" sz="1200" b="1"/>
              <a:t>Məsələn</a:t>
            </a:r>
            <a:r>
              <a:rPr lang="az-Latn-AZ" sz="1200"/>
              <a:t>: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z-Latn-AZ" sz="1200"/>
              <a:t>idx_</a:t>
            </a:r>
            <a:r>
              <a:rPr lang="az-Latn-AZ" sz="1050"/>
              <a:t>email → login zamanı email-i tez tapsın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z-Latn-AZ" sz="1050"/>
              <a:t>idx_status → admin filtr edəndə ləngimə olmasın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z-Latn-AZ" sz="1050"/>
              <a:t>idx_current_role → role görə user-ləri tez seçsin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z-Latn-AZ" sz="1050"/>
              <a:t>idx_is_business_enabled → business qaydaları sürətli işləsin</a:t>
            </a:r>
          </a:p>
          <a:p>
            <a:endParaRPr lang="az-Latn-AZ" sz="1200"/>
          </a:p>
          <a:p>
            <a:r>
              <a:rPr lang="az-Latn-AZ" sz="1200"/>
              <a:t>Yəni məqsəd: sürət + az server yükü yaratmaqdır.</a:t>
            </a:r>
          </a:p>
          <a:p>
            <a:endParaRPr lang="az-Latn-AZ" sz="1200"/>
          </a:p>
          <a:p>
            <a:r>
              <a:rPr lang="az-Latn-AZ" sz="1200"/>
              <a:t>Əgər məsələn kodda belə yazsaq: </a:t>
            </a:r>
          </a:p>
          <a:p>
            <a:endParaRPr lang="az-Latn-AZ" sz="1200"/>
          </a:p>
          <a:p>
            <a:endParaRPr lang="az-Latn-AZ" sz="1200"/>
          </a:p>
          <a:p>
            <a:r>
              <a:rPr lang="az-Latn-AZ" sz="1200"/>
              <a:t>bu query artıq avtomatik olaraq indeksi istifadə edir. Controller-də, Model-də yada haradasa ayrıca “index çağır” deyə bir kod yazılmır.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CF526D3-0B0D-CCBA-222B-327311598DD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522"/>
          <a:stretch/>
        </p:blipFill>
        <p:spPr>
          <a:xfrm>
            <a:off x="3903120" y="0"/>
            <a:ext cx="8287258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1DF4318-8480-8815-DFE1-1BBA65D8DF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982827"/>
            <a:ext cx="2911092" cy="281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02067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az-Latn-AZ" b="1">
                <a:highlight>
                  <a:srgbClr val="FFFF00"/>
                </a:highlight>
              </a:rPr>
              <a:t>Vacib qeyd</a:t>
            </a:r>
            <a:r>
              <a:rPr lang="az-Latn-AZ"/>
              <a:t>: Əgər </a:t>
            </a:r>
            <a:r>
              <a:rPr lang="az-Latn-AZ" b="1"/>
              <a:t>MORPHS</a:t>
            </a:r>
            <a:r>
              <a:rPr lang="az-Latn-AZ"/>
              <a:t> varsa: </a:t>
            </a:r>
            <a:r>
              <a:rPr lang="az-Latn-AZ" b="1">
                <a:solidFill>
                  <a:srgbClr val="FF0000"/>
                </a:solidFill>
              </a:rPr>
              <a:t>$table-&gt;morphs('tokenable’); </a:t>
            </a:r>
            <a:r>
              <a:rPr lang="az-Latn-AZ"/>
              <a:t>onda ayrı-ayrı aşağıdakı kimi yazmağa ehtiyac yoxdur, çünki həmin morphs, bu iki sətri avtomatik yaradır + indeksləyir.</a:t>
            </a:r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EAF850-3462-4C8B-35EC-E12968BBC2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7304" y="2052536"/>
            <a:ext cx="8054696" cy="47908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D7FEB95-63EF-1966-2073-3403E978BA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96257"/>
            <a:ext cx="5090601" cy="815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90601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Default cədvəlləri migrate edirik.</a:t>
            </a:r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EABB377-B161-F5C4-8BB3-032D1D3F66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072" y="1935350"/>
            <a:ext cx="10569856" cy="2987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52578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8004243" cy="2129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az-Latn-AZ"/>
              <a:t>Yaradılması vacib olan faylların adları və hansı qovluqda yaradılmasını vizualizasiya edən tree strukturu.</a:t>
            </a:r>
          </a:p>
          <a:p>
            <a:pPr>
              <a:lnSpc>
                <a:spcPct val="150000"/>
              </a:lnSpc>
            </a:pPr>
            <a:endParaRPr lang="en-US"/>
          </a:p>
          <a:p>
            <a:pPr>
              <a:lnSpc>
                <a:spcPct val="150000"/>
              </a:lnSpc>
            </a:pPr>
            <a:endParaRPr lang="en-US"/>
          </a:p>
          <a:p>
            <a:pPr>
              <a:lnSpc>
                <a:spcPct val="150000"/>
              </a:lnSpc>
            </a:pPr>
            <a:r>
              <a:rPr lang="az-Latn-AZ"/>
              <a:t>Başqa bir tree növbəti slayd da...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4F4E049-FBF0-C515-8182-F45CEEE3AB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5865" y="0"/>
            <a:ext cx="4184514" cy="6856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08235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995BD1-8FB3-3B82-70EB-7EC8135CE4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4521" y="0"/>
            <a:ext cx="56058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77410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723184A4-525C-D621-DEC2-7D29E714A8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5574440"/>
              </p:ext>
            </p:extLst>
          </p:nvPr>
        </p:nvGraphicFramePr>
        <p:xfrm>
          <a:off x="162127" y="243300"/>
          <a:ext cx="11867745" cy="5273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955915">
                  <a:extLst>
                    <a:ext uri="{9D8B030D-6E8A-4147-A177-3AD203B41FA5}">
                      <a16:colId xmlns:a16="http://schemas.microsoft.com/office/drawing/2014/main" val="2113221349"/>
                    </a:ext>
                  </a:extLst>
                </a:gridCol>
                <a:gridCol w="3955915">
                  <a:extLst>
                    <a:ext uri="{9D8B030D-6E8A-4147-A177-3AD203B41FA5}">
                      <a16:colId xmlns:a16="http://schemas.microsoft.com/office/drawing/2014/main" val="3937077830"/>
                    </a:ext>
                  </a:extLst>
                </a:gridCol>
                <a:gridCol w="3955915">
                  <a:extLst>
                    <a:ext uri="{9D8B030D-6E8A-4147-A177-3AD203B41FA5}">
                      <a16:colId xmlns:a16="http://schemas.microsoft.com/office/drawing/2014/main" val="4271604558"/>
                    </a:ext>
                  </a:extLst>
                </a:gridCol>
              </a:tblGrid>
              <a:tr h="5145932">
                <a:tc>
                  <a:txBody>
                    <a:bodyPr/>
                    <a:lstStyle/>
                    <a:p>
                      <a:r>
                        <a:rPr lang="en-US" sz="1000" b="1">
                          <a:solidFill>
                            <a:srgbClr val="FF0000"/>
                          </a:solidFill>
                        </a:rPr>
                        <a:t>php artisan queue:table        </a:t>
                      </a:r>
                      <a:r>
                        <a:rPr lang="az-Latn-AZ" sz="1000" b="1">
                          <a:solidFill>
                            <a:srgbClr val="FF0000"/>
                          </a:solidFill>
                        </a:rPr>
                        <a:t>            </a:t>
                      </a:r>
                      <a:endParaRPr lang="en-US" sz="1000" b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000" b="1">
                          <a:solidFill>
                            <a:srgbClr val="FF0000"/>
                          </a:solidFill>
                        </a:rPr>
                        <a:t>php artisan notifications:table </a:t>
                      </a:r>
                      <a:r>
                        <a:rPr lang="az-Latn-AZ" sz="1000" b="1">
                          <a:solidFill>
                            <a:srgbClr val="FF0000"/>
                          </a:solidFill>
                        </a:rPr>
                        <a:t>     </a:t>
                      </a:r>
                      <a:endParaRPr lang="en-US" sz="1000" b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000"/>
                        <a:t># ================================================</a:t>
                      </a:r>
                    </a:p>
                    <a:p>
                      <a:r>
                        <a:rPr lang="en-US" sz="1000"/>
                        <a:t># PHASE 1 — CORE / LOOKUP TABLES (No Dependencies)</a:t>
                      </a:r>
                    </a:p>
                    <a:p>
                      <a:r>
                        <a:rPr lang="en-US" sz="1000"/>
                        <a:t># ================================================</a:t>
                      </a:r>
                    </a:p>
                    <a:p>
                      <a:r>
                        <a:rPr lang="en-US" sz="1000" b="1">
                          <a:solidFill>
                            <a:srgbClr val="FF0000"/>
                          </a:solidFill>
                        </a:rPr>
                        <a:t>php artisan make:model SubscriptionPlan -m</a:t>
                      </a:r>
                    </a:p>
                    <a:p>
                      <a:r>
                        <a:rPr lang="en-US" sz="1000" b="1">
                          <a:solidFill>
                            <a:srgbClr val="FF0000"/>
                          </a:solidFill>
                        </a:rPr>
                        <a:t>php artisan make:model ListingType -m</a:t>
                      </a:r>
                    </a:p>
                    <a:p>
                      <a:r>
                        <a:rPr lang="en-US" sz="1000" b="1">
                          <a:solidFill>
                            <a:srgbClr val="FF0000"/>
                          </a:solidFill>
                        </a:rPr>
                        <a:t>php artisan make:model Category -m</a:t>
                      </a:r>
                    </a:p>
                    <a:p>
                      <a:r>
                        <a:rPr lang="en-US" sz="1000" b="1">
                          <a:solidFill>
                            <a:srgbClr val="FF0000"/>
                          </a:solidFill>
                        </a:rPr>
                        <a:t>php artisan make:model Variant -m</a:t>
                      </a:r>
                    </a:p>
                    <a:p>
                      <a:r>
                        <a:rPr lang="en-US" sz="1000" b="1">
                          <a:solidFill>
                            <a:srgbClr val="FF0000"/>
                          </a:solidFill>
                        </a:rPr>
                        <a:t>php artisan make:model Location -m</a:t>
                      </a:r>
                    </a:p>
                    <a:p>
                      <a:r>
                        <a:rPr lang="en-US" sz="1000" b="1">
                          <a:solidFill>
                            <a:srgbClr val="FF0000"/>
                          </a:solidFill>
                        </a:rPr>
                        <a:t>php artisan make:model Setting -m</a:t>
                      </a:r>
                    </a:p>
                    <a:p>
                      <a:r>
                        <a:rPr lang="en-US" sz="1000" b="1">
                          <a:solidFill>
                            <a:srgbClr val="FF0000"/>
                          </a:solidFill>
                        </a:rPr>
                        <a:t>php artisan make:model ShippingZone -m</a:t>
                      </a:r>
                    </a:p>
                    <a:p>
                      <a:r>
                        <a:rPr lang="en-US" sz="1000" b="1">
                          <a:solidFill>
                            <a:srgbClr val="FF0000"/>
                          </a:solidFill>
                        </a:rPr>
                        <a:t>php artisan make:model ShippingMethod -m</a:t>
                      </a:r>
                    </a:p>
                    <a:p>
                      <a:r>
                        <a:rPr lang="en-US" sz="1000" b="1">
                          <a:solidFill>
                            <a:srgbClr val="FF0000"/>
                          </a:solidFill>
                        </a:rPr>
                        <a:t>php artisan make:model Coupon –m</a:t>
                      </a:r>
                      <a:endParaRPr lang="az-Latn-AZ" sz="1000" b="1">
                        <a:solidFill>
                          <a:srgbClr val="FF0000"/>
                        </a:solidFill>
                      </a:endParaRPr>
                    </a:p>
                    <a:p>
                      <a:r>
                        <a:rPr lang="en-US" sz="1000"/>
                        <a:t># ================================================</a:t>
                      </a:r>
                    </a:p>
                    <a:p>
                      <a:r>
                        <a:rPr lang="en-US" sz="1000"/>
                        <a:t># PHASE 2 — USER-DEPENDENT TABLES</a:t>
                      </a:r>
                    </a:p>
                    <a:p>
                      <a:r>
                        <a:rPr lang="en-US" sz="1000"/>
                        <a:t># ================================================</a:t>
                      </a:r>
                    </a:p>
                    <a:p>
                      <a:r>
                        <a:rPr lang="en-US" sz="1000" b="1">
                          <a:solidFill>
                            <a:srgbClr val="FF0000"/>
                          </a:solidFill>
                        </a:rPr>
                        <a:t>php artisan make:model Address -m             </a:t>
                      </a:r>
                      <a:endParaRPr lang="en-US" sz="1000"/>
                    </a:p>
                    <a:p>
                      <a:endParaRPr lang="en-US" sz="1000"/>
                    </a:p>
                    <a:p>
                      <a:r>
                        <a:rPr lang="en-US" sz="1000"/>
                        <a:t># ================================================</a:t>
                      </a:r>
                    </a:p>
                    <a:p>
                      <a:r>
                        <a:rPr lang="en-US" sz="1000"/>
                        <a:t># PHASE 3 — VARIANT STRUCTURE</a:t>
                      </a:r>
                    </a:p>
                    <a:p>
                      <a:r>
                        <a:rPr lang="en-US" sz="1000"/>
                        <a:t># ================================================</a:t>
                      </a:r>
                    </a:p>
                    <a:p>
                      <a:r>
                        <a:rPr lang="en-US" sz="1000" b="1">
                          <a:solidFill>
                            <a:srgbClr val="FF0000"/>
                          </a:solidFill>
                        </a:rPr>
                        <a:t>php artisan make:model VariantItem -m          </a:t>
                      </a:r>
                      <a:endParaRPr lang="en-US" sz="1000"/>
                    </a:p>
                    <a:p>
                      <a:r>
                        <a:rPr lang="en-US" sz="1000" b="1">
                          <a:solidFill>
                            <a:srgbClr val="FF0000"/>
                          </a:solidFill>
                        </a:rPr>
                        <a:t>php artisan make:model CategoryVariant -m     </a:t>
                      </a:r>
                      <a:endParaRPr lang="en-US" sz="1000"/>
                    </a:p>
                    <a:p>
                      <a:endParaRPr lang="ru-RU" sz="1000" b="1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i="1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# ================================================</a:t>
                      </a:r>
                    </a:p>
                    <a:p>
                      <a:r>
                        <a:rPr lang="en-US" sz="1000" i="1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# PHASE 4 — LISTINGS DOMAIN</a:t>
                      </a:r>
                    </a:p>
                    <a:p>
                      <a:r>
                        <a:rPr lang="en-US" sz="1000" i="1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# ================================================</a:t>
                      </a:r>
                    </a:p>
                    <a:p>
                      <a:r>
                        <a:rPr lang="en-US" sz="1000" b="1" i="1" kern="120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php artisan make:model Listing -m              </a:t>
                      </a:r>
                    </a:p>
                    <a:p>
                      <a:r>
                        <a:rPr lang="en-US" sz="1000" b="1" i="1" kern="120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php artisan make:model ListingImage -m         </a:t>
                      </a:r>
                    </a:p>
                    <a:p>
                      <a:r>
                        <a:rPr lang="en-US" sz="1000" b="1" i="1" kern="120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php artisan make:model ListingVariant -m       </a:t>
                      </a:r>
                    </a:p>
                    <a:p>
                      <a:r>
                        <a:rPr lang="en-US" sz="1000" b="1" i="1" kern="120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php artisan make:model ProductVariation -m   </a:t>
                      </a:r>
                      <a:endParaRPr lang="az-Latn-AZ" sz="1000" b="1" i="1" kern="1200">
                        <a:solidFill>
                          <a:srgbClr val="FF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1000" b="0">
                          <a:solidFill>
                            <a:schemeClr val="tx1"/>
                          </a:solidFill>
                        </a:rPr>
                        <a:t># ================================================</a:t>
                      </a:r>
                    </a:p>
                    <a:p>
                      <a:r>
                        <a:rPr lang="en-US" sz="1000" b="0">
                          <a:solidFill>
                            <a:schemeClr val="tx1"/>
                          </a:solidFill>
                        </a:rPr>
                        <a:t># PHASE 5 — PAYMENTS (Before Subscriptions &amp; Orders)</a:t>
                      </a:r>
                    </a:p>
                    <a:p>
                      <a:r>
                        <a:rPr lang="en-US" sz="1000" b="0">
                          <a:solidFill>
                            <a:schemeClr val="tx1"/>
                          </a:solidFill>
                        </a:rPr>
                        <a:t># ================================================</a:t>
                      </a:r>
                    </a:p>
                    <a:p>
                      <a:r>
                        <a:rPr lang="en-US" sz="1000" b="1">
                          <a:solidFill>
                            <a:srgbClr val="FF0000"/>
                          </a:solidFill>
                        </a:rPr>
                        <a:t>php artisan make:model Payment -m</a:t>
                      </a:r>
                      <a:endParaRPr lang="en-US" sz="1000" b="0">
                        <a:solidFill>
                          <a:schemeClr val="tx1"/>
                        </a:solidFill>
                      </a:endParaRPr>
                    </a:p>
                    <a:p>
                      <a:endParaRPr lang="en-US" sz="1000" b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000" b="0">
                          <a:solidFill>
                            <a:schemeClr val="tx1"/>
                          </a:solidFill>
                        </a:rPr>
                        <a:t># ================================================</a:t>
                      </a:r>
                    </a:p>
                    <a:p>
                      <a:r>
                        <a:rPr lang="en-US" sz="1000" b="0">
                          <a:solidFill>
                            <a:schemeClr val="tx1"/>
                          </a:solidFill>
                        </a:rPr>
                        <a:t># PHASE 6 — SUBSCRIPTIONS</a:t>
                      </a:r>
                    </a:p>
                    <a:p>
                      <a:r>
                        <a:rPr lang="en-US" sz="1000" b="0">
                          <a:solidFill>
                            <a:schemeClr val="tx1"/>
                          </a:solidFill>
                        </a:rPr>
                        <a:t># ================================================</a:t>
                      </a:r>
                    </a:p>
                    <a:p>
                      <a:r>
                        <a:rPr lang="en-US" sz="1000" b="1">
                          <a:solidFill>
                            <a:srgbClr val="FF0000"/>
                          </a:solidFill>
                        </a:rPr>
                        <a:t>php artisan make:model UserSubscription -m   </a:t>
                      </a:r>
                      <a:endParaRPr lang="az-Latn-AZ" sz="1000" b="1">
                        <a:solidFill>
                          <a:srgbClr val="FF0000"/>
                        </a:solidFill>
                      </a:endParaRPr>
                    </a:p>
                    <a:p>
                      <a:r>
                        <a:rPr lang="en-US" sz="1000" b="1">
                          <a:solidFill>
                            <a:srgbClr val="FF0000"/>
                          </a:solidFill>
                        </a:rPr>
                        <a:t>php artisan make:model SubscriptionReminder -m</a:t>
                      </a:r>
                    </a:p>
                    <a:p>
                      <a:endParaRPr lang="en-US" sz="1000" b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000" b="0">
                          <a:solidFill>
                            <a:schemeClr val="tx1"/>
                          </a:solidFill>
                        </a:rPr>
                        <a:t># ================================================</a:t>
                      </a:r>
                    </a:p>
                    <a:p>
                      <a:r>
                        <a:rPr lang="en-US" sz="1000" b="0">
                          <a:solidFill>
                            <a:schemeClr val="tx1"/>
                          </a:solidFill>
                        </a:rPr>
                        <a:t># PHASE 7 — ORDERS &amp; TRANSACTIONS</a:t>
                      </a:r>
                    </a:p>
                    <a:p>
                      <a:r>
                        <a:rPr lang="en-US" sz="1000" b="0">
                          <a:solidFill>
                            <a:schemeClr val="tx1"/>
                          </a:solidFill>
                        </a:rPr>
                        <a:t># ================================================</a:t>
                      </a:r>
                    </a:p>
                    <a:p>
                      <a:r>
                        <a:rPr lang="en-US" sz="1000" b="1">
                          <a:solidFill>
                            <a:srgbClr val="FF0000"/>
                          </a:solidFill>
                        </a:rPr>
                        <a:t>php artisan make:model Order -m</a:t>
                      </a:r>
                    </a:p>
                    <a:p>
                      <a:r>
                        <a:rPr lang="en-US" sz="1000" b="1">
                          <a:solidFill>
                            <a:srgbClr val="FF0000"/>
                          </a:solidFill>
                        </a:rPr>
                        <a:t>php artisan make:model OrderItem –m</a:t>
                      </a:r>
                    </a:p>
                    <a:p>
                      <a:r>
                        <a:rPr lang="en-US" sz="1000" b="0">
                          <a:solidFill>
                            <a:schemeClr val="tx1"/>
                          </a:solidFill>
                        </a:rPr>
                        <a:t># ================================================</a:t>
                      </a:r>
                    </a:p>
                    <a:p>
                      <a:r>
                        <a:rPr lang="en-US" sz="1000" b="0">
                          <a:solidFill>
                            <a:schemeClr val="tx1"/>
                          </a:solidFill>
                        </a:rPr>
                        <a:t># PHASE 8 — COUPONS</a:t>
                      </a:r>
                    </a:p>
                    <a:p>
                      <a:r>
                        <a:rPr lang="en-US" sz="1000" b="0">
                          <a:solidFill>
                            <a:schemeClr val="tx1"/>
                          </a:solidFill>
                        </a:rPr>
                        <a:t># ================================================</a:t>
                      </a:r>
                    </a:p>
                    <a:p>
                      <a:r>
                        <a:rPr lang="en-US" sz="1000" b="1">
                          <a:solidFill>
                            <a:srgbClr val="FF0000"/>
                          </a:solidFill>
                        </a:rPr>
                        <a:t>php artisan make:model CouponRestriction -m   </a:t>
                      </a:r>
                    </a:p>
                    <a:p>
                      <a:r>
                        <a:rPr lang="en-US" sz="1000" b="1">
                          <a:solidFill>
                            <a:srgbClr val="FF0000"/>
                          </a:solidFill>
                        </a:rPr>
                        <a:t>php artisan make:model CouponUsage -m      </a:t>
                      </a:r>
                    </a:p>
                    <a:p>
                      <a:r>
                        <a:rPr lang="en-US" sz="1000" b="0">
                          <a:solidFill>
                            <a:schemeClr val="tx1"/>
                          </a:solidFill>
                        </a:rPr>
                        <a:t># ================================================</a:t>
                      </a:r>
                    </a:p>
                    <a:p>
                      <a:r>
                        <a:rPr lang="en-US" sz="1000" b="0">
                          <a:solidFill>
                            <a:schemeClr val="tx1"/>
                          </a:solidFill>
                        </a:rPr>
                        <a:t># PHASE 9 — SHIPPING</a:t>
                      </a:r>
                    </a:p>
                    <a:p>
                      <a:r>
                        <a:rPr lang="en-US" sz="1000" b="0">
                          <a:solidFill>
                            <a:schemeClr val="tx1"/>
                          </a:solidFill>
                        </a:rPr>
                        <a:t># ================================================</a:t>
                      </a:r>
                    </a:p>
                    <a:p>
                      <a:r>
                        <a:rPr lang="en-US" sz="1000" b="1">
                          <a:solidFill>
                            <a:srgbClr val="FF0000"/>
                          </a:solidFill>
                        </a:rPr>
                        <a:t>php artisan make:model ShippingRate -m        </a:t>
                      </a:r>
                    </a:p>
                    <a:p>
                      <a:r>
                        <a:rPr lang="en-US" sz="1000" b="1">
                          <a:solidFill>
                            <a:srgbClr val="FF0000"/>
                          </a:solidFill>
                        </a:rPr>
                        <a:t>php artisan make:model ListingShipping -m   </a:t>
                      </a:r>
                    </a:p>
                    <a:p>
                      <a:r>
                        <a:rPr lang="en-US" sz="1000" b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ru-RU" sz="1000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b="1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54096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984402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B85C0D-D9A4-CC47-9015-F0EF6EC2AF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8381" y="0"/>
            <a:ext cx="122403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6617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30008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 sz="1400"/>
              <a:t>Bu PHPStorm-un Composer ayarları pəncərəsidir. İlk dəfə layihə açanda və ya composer.json görəndə avtomatik çıxır.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az-Latn-AZ" sz="140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/>
              <a:t>Add packages as libraries:  Composer paketlərini IDE-yə düzgün tanıdır (autocomplete, Ctrl+Click və s.) ➜ Qalsın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/>
              <a:t>Synchronize IDE Settings with composer.json: PSR-4, autoload, PHP versiyasını composer.json-dan oxuyur ➜ Çox vacibdir, qalsın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/>
              <a:t>Check for available package updates: Paketlərin update-i varsa xəbər verir ➜ Qalsın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/>
              <a:t>Show composer.json top panel with quick actions: Install / Update düymələri yuxarıda görünür ➜ Rahatlıqdır, qalsın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/>
              <a:t>Notify about missing 'vendor' directory: composer install edilməyibsə xəbər verir ➜ Qalsın</a:t>
            </a:r>
            <a:endParaRPr lang="az-Latn-AZ" sz="140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/>
              <a:t>Run install/update with --ignore-platform-reqs: BUNU açma çünki bu, PHP versiya / extension problemlərini gizlədir</a:t>
            </a:r>
            <a:endParaRPr lang="az-Latn-AZ" sz="1400"/>
          </a:p>
          <a:p>
            <a:endParaRPr lang="az-Latn-AZ" sz="1400"/>
          </a:p>
          <a:p>
            <a:endParaRPr lang="ru-RU" sz="14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755E588-F5A6-57EF-95D9-F1ADC3E472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6807" y="2762654"/>
            <a:ext cx="3935192" cy="4095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24387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0403462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690191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3184</TotalTime>
  <Words>2497</Words>
  <Application>Microsoft Office PowerPoint</Application>
  <PresentationFormat>Widescreen</PresentationFormat>
  <Paragraphs>426</Paragraphs>
  <Slides>91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91</vt:i4>
      </vt:variant>
    </vt:vector>
  </HeadingPairs>
  <TitlesOfParts>
    <vt:vector size="96" baseType="lpstr">
      <vt:lpstr>Aptos</vt:lpstr>
      <vt:lpstr>Aptos Display</vt:lpstr>
      <vt:lpstr>Arial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Admin</dc:creator>
  <cp:lastModifiedBy>Admin</cp:lastModifiedBy>
  <cp:revision>68</cp:revision>
  <dcterms:created xsi:type="dcterms:W3CDTF">2026-01-23T13:59:30Z</dcterms:created>
  <dcterms:modified xsi:type="dcterms:W3CDTF">2026-01-25T20:17:45Z</dcterms:modified>
</cp:coreProperties>
</file>